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3" r:id="rId47"/>
    <p:sldId id="289" r:id="rId48"/>
    <p:sldId id="285" r:id="rId49"/>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121" d="100"/>
          <a:sy n="121" d="100"/>
        </p:scale>
        <p:origin x="176"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81D9F0E3-97C0-4E29-9E11-7B79C67D8405}" type="datetimeFigureOut">
              <a:rPr lang="nl-BE" smtClean="0"/>
              <a:t>15/10/18</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129328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1D9F0E3-97C0-4E29-9E11-7B79C67D8405}" type="datetimeFigureOut">
              <a:rPr lang="nl-BE" smtClean="0"/>
              <a:t>15/10/18</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1954751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81D9F0E3-97C0-4E29-9E11-7B79C67D8405}" type="datetimeFigureOut">
              <a:rPr lang="nl-BE" smtClean="0"/>
              <a:t>15/10/18</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2990108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81D9F0E3-97C0-4E29-9E11-7B79C67D8405}" type="datetimeFigureOut">
              <a:rPr lang="nl-BE" smtClean="0"/>
              <a:t>15/10/18</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1264328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81D9F0E3-97C0-4E29-9E11-7B79C67D8405}" type="datetimeFigureOut">
              <a:rPr lang="nl-BE" smtClean="0"/>
              <a:t>15/10/18</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463111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81D9F0E3-97C0-4E29-9E11-7B79C67D8405}" type="datetimeFigureOut">
              <a:rPr lang="nl-BE" smtClean="0"/>
              <a:t>15/10/18</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197445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1D9F0E3-97C0-4E29-9E11-7B79C67D8405}" type="datetimeFigureOut">
              <a:rPr lang="nl-BE" smtClean="0"/>
              <a:t>15/10/18</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3154931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81D9F0E3-97C0-4E29-9E11-7B79C67D8405}" type="datetimeFigureOut">
              <a:rPr lang="nl-BE" smtClean="0"/>
              <a:t>15/10/18</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3516991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81D9F0E3-97C0-4E29-9E11-7B79C67D8405}" type="datetimeFigureOut">
              <a:rPr lang="nl-BE" smtClean="0"/>
              <a:t>15/10/18</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1388597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1D9F0E3-97C0-4E29-9E11-7B79C67D8405}" type="datetimeFigureOut">
              <a:rPr lang="nl-BE" smtClean="0"/>
              <a:t>15/10/18</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1680242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1D9F0E3-97C0-4E29-9E11-7B79C67D8405}" type="datetimeFigureOut">
              <a:rPr lang="nl-BE" smtClean="0"/>
              <a:t>15/10/18</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4B28F41-8999-431D-8A12-DC93325CD32D}" type="slidenum">
              <a:rPr lang="nl-BE" smtClean="0"/>
              <a:t>‹#›</a:t>
            </a:fld>
            <a:endParaRPr lang="nl-BE"/>
          </a:p>
        </p:txBody>
      </p:sp>
    </p:spTree>
    <p:extLst>
      <p:ext uri="{BB962C8B-B14F-4D97-AF65-F5344CB8AC3E}">
        <p14:creationId xmlns:p14="http://schemas.microsoft.com/office/powerpoint/2010/main" val="284347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D9F0E3-97C0-4E29-9E11-7B79C67D8405}" type="datetimeFigureOut">
              <a:rPr lang="nl-BE" smtClean="0"/>
              <a:t>15/10/18</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28F41-8999-431D-8A12-DC93325CD32D}" type="slidenum">
              <a:rPr lang="nl-BE" smtClean="0"/>
              <a:t>‹#›</a:t>
            </a:fld>
            <a:endParaRPr lang="nl-BE"/>
          </a:p>
        </p:txBody>
      </p:sp>
    </p:spTree>
    <p:extLst>
      <p:ext uri="{BB962C8B-B14F-4D97-AF65-F5344CB8AC3E}">
        <p14:creationId xmlns:p14="http://schemas.microsoft.com/office/powerpoint/2010/main" val="1913565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609601"/>
            <a:ext cx="9144000" cy="2789381"/>
          </a:xfrm>
        </p:spPr>
        <p:txBody>
          <a:bodyPr>
            <a:normAutofit/>
          </a:bodyPr>
          <a:lstStyle/>
          <a:p>
            <a:r>
              <a:rPr lang="nl-BE" dirty="0"/>
              <a:t>Do </a:t>
            </a:r>
            <a:r>
              <a:rPr lang="nl-BE" dirty="0" err="1"/>
              <a:t>Judges</a:t>
            </a:r>
            <a:r>
              <a:rPr lang="nl-BE" dirty="0"/>
              <a:t> </a:t>
            </a:r>
            <a:r>
              <a:rPr lang="nl-BE" dirty="0" err="1"/>
              <a:t>Reason</a:t>
            </a:r>
            <a:r>
              <a:rPr lang="nl-BE" dirty="0"/>
              <a:t> </a:t>
            </a:r>
            <a:r>
              <a:rPr lang="nl-BE" dirty="0" err="1"/>
              <a:t>Differently</a:t>
            </a:r>
            <a:r>
              <a:rPr lang="nl-BE" dirty="0"/>
              <a:t> on Both Sides of the Channel?</a:t>
            </a:r>
          </a:p>
        </p:txBody>
      </p:sp>
      <p:sp>
        <p:nvSpPr>
          <p:cNvPr id="3" name="Ondertitel 2"/>
          <p:cNvSpPr>
            <a:spLocks noGrp="1"/>
          </p:cNvSpPr>
          <p:nvPr>
            <p:ph type="subTitle" idx="1"/>
          </p:nvPr>
        </p:nvSpPr>
        <p:spPr/>
        <p:txBody>
          <a:bodyPr>
            <a:normAutofit lnSpcReduction="10000"/>
          </a:bodyPr>
          <a:lstStyle/>
          <a:p>
            <a:r>
              <a:rPr lang="nl-BE" dirty="0" err="1"/>
              <a:t>Inaugural</a:t>
            </a:r>
            <a:r>
              <a:rPr lang="nl-BE" dirty="0"/>
              <a:t> </a:t>
            </a:r>
            <a:r>
              <a:rPr lang="nl-BE" dirty="0" err="1"/>
              <a:t>lecture</a:t>
            </a:r>
            <a:r>
              <a:rPr lang="nl-BE" dirty="0"/>
              <a:t> at Queen Mary University of London</a:t>
            </a:r>
          </a:p>
          <a:p>
            <a:r>
              <a:rPr lang="nl-BE" dirty="0"/>
              <a:t>Mark Van Hoecke</a:t>
            </a:r>
          </a:p>
          <a:p>
            <a:r>
              <a:rPr lang="nl-BE" dirty="0"/>
              <a:t>Professor of </a:t>
            </a:r>
            <a:r>
              <a:rPr lang="nl-BE" dirty="0" err="1"/>
              <a:t>Comparative</a:t>
            </a:r>
            <a:r>
              <a:rPr lang="nl-BE" dirty="0"/>
              <a:t> Law</a:t>
            </a:r>
          </a:p>
          <a:p>
            <a:r>
              <a:rPr lang="nl-BE" dirty="0"/>
              <a:t>3 September 2018</a:t>
            </a:r>
          </a:p>
        </p:txBody>
      </p:sp>
    </p:spTree>
    <p:extLst>
      <p:ext uri="{BB962C8B-B14F-4D97-AF65-F5344CB8AC3E}">
        <p14:creationId xmlns:p14="http://schemas.microsoft.com/office/powerpoint/2010/main" val="351586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1. </a:t>
            </a:r>
            <a:r>
              <a:rPr lang="nl-BE" b="1" dirty="0" err="1"/>
              <a:t>Mystification</a:t>
            </a:r>
            <a:endParaRPr lang="nl-BE" b="1" dirty="0"/>
          </a:p>
        </p:txBody>
      </p:sp>
      <p:sp>
        <p:nvSpPr>
          <p:cNvPr id="3" name="Tijdelijke aanduiding voor inhoud 2"/>
          <p:cNvSpPr>
            <a:spLocks noGrp="1"/>
          </p:cNvSpPr>
          <p:nvPr>
            <p:ph idx="1"/>
          </p:nvPr>
        </p:nvSpPr>
        <p:spPr/>
        <p:txBody>
          <a:bodyPr/>
          <a:lstStyle/>
          <a:p>
            <a:pPr marL="0" indent="0">
              <a:buNone/>
            </a:pPr>
            <a:r>
              <a:rPr lang="nl-BE" dirty="0" err="1"/>
              <a:t>Keeping</a:t>
            </a:r>
            <a:r>
              <a:rPr lang="nl-BE" dirty="0"/>
              <a:t> up </a:t>
            </a:r>
            <a:r>
              <a:rPr lang="nl-BE" dirty="0" err="1"/>
              <a:t>appearances</a:t>
            </a:r>
            <a:r>
              <a:rPr lang="nl-BE" dirty="0"/>
              <a:t> of </a:t>
            </a:r>
            <a:r>
              <a:rPr lang="nl-BE" dirty="0" err="1"/>
              <a:t>continuity</a:t>
            </a:r>
            <a:r>
              <a:rPr lang="nl-BE" dirty="0"/>
              <a:t> </a:t>
            </a:r>
            <a:r>
              <a:rPr lang="nl-BE" dirty="0" err="1"/>
              <a:t>when</a:t>
            </a:r>
            <a:r>
              <a:rPr lang="nl-BE" dirty="0"/>
              <a:t> </a:t>
            </a:r>
            <a:r>
              <a:rPr lang="nl-BE" dirty="0" err="1"/>
              <a:t>changing</a:t>
            </a:r>
            <a:r>
              <a:rPr lang="nl-BE" dirty="0"/>
              <a:t> the </a:t>
            </a:r>
            <a:r>
              <a:rPr lang="nl-BE" dirty="0" err="1"/>
              <a:t>law</a:t>
            </a:r>
            <a:r>
              <a:rPr lang="nl-BE" dirty="0"/>
              <a:t>:</a:t>
            </a:r>
          </a:p>
          <a:p>
            <a:r>
              <a:rPr lang="en-US" dirty="0"/>
              <a:t>“Where the law is changed by a judicial decision, the traditional working assumption upon which the common law proceeds is the declaratory theory of decision-making: the judges declare law but do not make it and the law is regarded as having always been what the judicial decision stated it to be.” (Jack </a:t>
            </a:r>
            <a:r>
              <a:rPr lang="en-US" dirty="0" err="1"/>
              <a:t>Beatson</a:t>
            </a:r>
            <a:r>
              <a:rPr lang="en-US" dirty="0"/>
              <a:t>, </a:t>
            </a:r>
            <a:r>
              <a:rPr lang="en-US" dirty="0" err="1"/>
              <a:t>Camb.LJ</a:t>
            </a:r>
            <a:r>
              <a:rPr lang="en-US" dirty="0"/>
              <a:t> 1997) </a:t>
            </a:r>
          </a:p>
          <a:p>
            <a:r>
              <a:rPr lang="en-US" dirty="0"/>
              <a:t>On the Continent judicial changes  have mostly been presented as an application of the intention of the legislator.</a:t>
            </a:r>
            <a:endParaRPr lang="nl-BE" dirty="0"/>
          </a:p>
        </p:txBody>
      </p:sp>
    </p:spTree>
    <p:extLst>
      <p:ext uri="{BB962C8B-B14F-4D97-AF65-F5344CB8AC3E}">
        <p14:creationId xmlns:p14="http://schemas.microsoft.com/office/powerpoint/2010/main" val="3925673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Inductive</a:t>
            </a:r>
            <a:r>
              <a:rPr lang="nl-BE" dirty="0"/>
              <a:t> v </a:t>
            </a:r>
            <a:r>
              <a:rPr lang="nl-BE" dirty="0" err="1"/>
              <a:t>Deductive</a:t>
            </a:r>
            <a:r>
              <a:rPr lang="nl-BE" dirty="0"/>
              <a:t> </a:t>
            </a:r>
            <a:r>
              <a:rPr lang="nl-BE" dirty="0" err="1"/>
              <a:t>Reasoning</a:t>
            </a:r>
            <a:endParaRPr lang="nl-BE" dirty="0"/>
          </a:p>
        </p:txBody>
      </p:sp>
      <p:sp>
        <p:nvSpPr>
          <p:cNvPr id="3" name="Tijdelijke aanduiding voor inhoud 2"/>
          <p:cNvSpPr>
            <a:spLocks noGrp="1"/>
          </p:cNvSpPr>
          <p:nvPr>
            <p:ph idx="1"/>
          </p:nvPr>
        </p:nvSpPr>
        <p:spPr/>
        <p:txBody>
          <a:bodyPr/>
          <a:lstStyle/>
          <a:p>
            <a:r>
              <a:rPr lang="en-US" dirty="0"/>
              <a:t>The continental lawyer, it is said, uses purely deductive reasoning while the Common Law employs inductive reasoning</a:t>
            </a:r>
            <a:endParaRPr lang="nl-BE" dirty="0"/>
          </a:p>
        </p:txBody>
      </p:sp>
    </p:spTree>
    <p:extLst>
      <p:ext uri="{BB962C8B-B14F-4D97-AF65-F5344CB8AC3E}">
        <p14:creationId xmlns:p14="http://schemas.microsoft.com/office/powerpoint/2010/main" val="3127795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Comparative</a:t>
            </a:r>
            <a:r>
              <a:rPr lang="nl-BE" dirty="0"/>
              <a:t> Law v Legal </a:t>
            </a:r>
            <a:r>
              <a:rPr lang="nl-BE" dirty="0" err="1"/>
              <a:t>Theory</a:t>
            </a:r>
            <a:endParaRPr lang="nl-BE" dirty="0"/>
          </a:p>
        </p:txBody>
      </p:sp>
      <p:sp>
        <p:nvSpPr>
          <p:cNvPr id="3" name="Tijdelijke aanduiding voor inhoud 2"/>
          <p:cNvSpPr>
            <a:spLocks noGrp="1"/>
          </p:cNvSpPr>
          <p:nvPr>
            <p:ph idx="1"/>
          </p:nvPr>
        </p:nvSpPr>
        <p:spPr/>
        <p:txBody>
          <a:bodyPr/>
          <a:lstStyle/>
          <a:p>
            <a:r>
              <a:rPr lang="en-US" dirty="0"/>
              <a:t>An incommensurability of the ways of legal reasoning in different legal cultures is typical in comparative law writings. </a:t>
            </a:r>
          </a:p>
          <a:p>
            <a:r>
              <a:rPr lang="en-US" dirty="0"/>
              <a:t>In legal theory publications the image is the opposite: legal reasoning is always treated as universal. Although some views may partly be linked to local traditions, they all take part in one and the same discussion on legal reasoning, which is implicitly assumed to be common to all mankind, at least within the Western world.</a:t>
            </a:r>
          </a:p>
          <a:p>
            <a:r>
              <a:rPr lang="en-US" dirty="0"/>
              <a:t>Anthropology even accepts that there is some common rationality, shared by all human cultures, which makes intercultural understanding possible</a:t>
            </a:r>
            <a:endParaRPr lang="nl-BE" dirty="0"/>
          </a:p>
        </p:txBody>
      </p:sp>
    </p:spTree>
    <p:extLst>
      <p:ext uri="{BB962C8B-B14F-4D97-AF65-F5344CB8AC3E}">
        <p14:creationId xmlns:p14="http://schemas.microsoft.com/office/powerpoint/2010/main" val="2625964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364548"/>
          </a:xfrm>
        </p:spPr>
        <p:txBody>
          <a:bodyPr>
            <a:normAutofit fontScale="90000"/>
          </a:bodyPr>
          <a:lstStyle/>
          <a:p>
            <a:endParaRPr lang="nl-BE" dirty="0"/>
          </a:p>
        </p:txBody>
      </p:sp>
      <p:sp>
        <p:nvSpPr>
          <p:cNvPr id="3" name="Tijdelijke aanduiding voor inhoud 2"/>
          <p:cNvSpPr>
            <a:spLocks noGrp="1"/>
          </p:cNvSpPr>
          <p:nvPr>
            <p:ph idx="1"/>
          </p:nvPr>
        </p:nvSpPr>
        <p:spPr>
          <a:xfrm>
            <a:off x="838200" y="1265382"/>
            <a:ext cx="10515600" cy="4911581"/>
          </a:xfrm>
        </p:spPr>
        <p:txBody>
          <a:bodyPr/>
          <a:lstStyle/>
          <a:p>
            <a:r>
              <a:rPr lang="en-US" dirty="0"/>
              <a:t>In early anthropology the ‘primitive man’ was looked at as unable to indulge abstract reasoning and that his entire thinking is pre-logical and mystical.  </a:t>
            </a:r>
          </a:p>
          <a:p>
            <a:r>
              <a:rPr lang="en-US" dirty="0"/>
              <a:t>From a continental point of view the English Common Law may be looked at in a similar way: no abstract reasoning, no strict logic  and mystical assumptions, such as judges not creating law but only ‘finding’ the law as it has been there “since times immemorial”.</a:t>
            </a:r>
          </a:p>
          <a:p>
            <a:r>
              <a:rPr lang="en-US" dirty="0"/>
              <a:t> However, a similar rationality is present on both sides of the Channel, be it that  some English and continental lawyers have tried to keep up the image of quite diverging rationalities</a:t>
            </a:r>
            <a:endParaRPr lang="nl-BE" dirty="0"/>
          </a:p>
        </p:txBody>
      </p:sp>
    </p:spTree>
    <p:extLst>
      <p:ext uri="{BB962C8B-B14F-4D97-AF65-F5344CB8AC3E}">
        <p14:creationId xmlns:p14="http://schemas.microsoft.com/office/powerpoint/2010/main" val="258281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a:t>2. </a:t>
            </a:r>
            <a:r>
              <a:rPr lang="nl-BE" b="1" dirty="0" err="1"/>
              <a:t>Deductive</a:t>
            </a:r>
            <a:r>
              <a:rPr lang="nl-BE" b="1" dirty="0"/>
              <a:t> v </a:t>
            </a:r>
            <a:r>
              <a:rPr lang="nl-BE" b="1" dirty="0" err="1"/>
              <a:t>Inductive</a:t>
            </a:r>
            <a:r>
              <a:rPr lang="nl-BE" b="1" dirty="0"/>
              <a:t> </a:t>
            </a:r>
            <a:r>
              <a:rPr lang="nl-BE" b="1" dirty="0" err="1"/>
              <a:t>Reasoning</a:t>
            </a:r>
            <a:br>
              <a:rPr lang="nl-BE" b="1" dirty="0"/>
            </a:br>
            <a:r>
              <a:rPr lang="nl-BE" sz="4000" b="1" dirty="0"/>
              <a:t>2.1 Common Law </a:t>
            </a:r>
            <a:r>
              <a:rPr lang="nl-BE" sz="4000" b="1" dirty="0" err="1"/>
              <a:t>Reasoning</a:t>
            </a:r>
            <a:br>
              <a:rPr lang="nl-BE" dirty="0"/>
            </a:br>
            <a:endParaRPr lang="nl-BE" b="1" dirty="0"/>
          </a:p>
        </p:txBody>
      </p:sp>
      <p:sp>
        <p:nvSpPr>
          <p:cNvPr id="3" name="Tijdelijke aanduiding voor inhoud 2"/>
          <p:cNvSpPr>
            <a:spLocks noGrp="1"/>
          </p:cNvSpPr>
          <p:nvPr>
            <p:ph idx="1"/>
          </p:nvPr>
        </p:nvSpPr>
        <p:spPr>
          <a:xfrm>
            <a:off x="838200" y="1579418"/>
            <a:ext cx="10515600" cy="4597545"/>
          </a:xfrm>
        </p:spPr>
        <p:txBody>
          <a:bodyPr/>
          <a:lstStyle/>
          <a:p>
            <a:r>
              <a:rPr lang="en-US" dirty="0"/>
              <a:t>In the Common Law, reasoning is said to be inductive: from the facts to the law. </a:t>
            </a:r>
          </a:p>
          <a:p>
            <a:r>
              <a:rPr lang="en-US" dirty="0"/>
              <a:t>Judicial decisions are considered to be based on the facts of the case rather than on pre-existing rules or principles.</a:t>
            </a:r>
          </a:p>
          <a:p>
            <a:r>
              <a:rPr lang="en-US" dirty="0"/>
              <a:t>The history of the Common Law shows that it was “in essence a system of adjudication, which drew its substantive notions from below through cases presented to courts.” (Michael </a:t>
            </a:r>
            <a:r>
              <a:rPr lang="en-US" dirty="0" err="1"/>
              <a:t>Lobban</a:t>
            </a:r>
            <a:r>
              <a:rPr lang="en-US" dirty="0"/>
              <a:t> 1991)</a:t>
            </a:r>
          </a:p>
        </p:txBody>
      </p:sp>
    </p:spTree>
    <p:extLst>
      <p:ext uri="{BB962C8B-B14F-4D97-AF65-F5344CB8AC3E}">
        <p14:creationId xmlns:p14="http://schemas.microsoft.com/office/powerpoint/2010/main" val="1914746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Common Law </a:t>
            </a:r>
            <a:r>
              <a:rPr lang="nl-BE" b="1" dirty="0" err="1"/>
              <a:t>Reasoning</a:t>
            </a:r>
            <a:endParaRPr lang="nl-BE" dirty="0"/>
          </a:p>
        </p:txBody>
      </p:sp>
      <p:sp>
        <p:nvSpPr>
          <p:cNvPr id="3" name="Tijdelijke aanduiding voor inhoud 2"/>
          <p:cNvSpPr>
            <a:spLocks noGrp="1"/>
          </p:cNvSpPr>
          <p:nvPr>
            <p:ph idx="1"/>
          </p:nvPr>
        </p:nvSpPr>
        <p:spPr/>
        <p:txBody>
          <a:bodyPr/>
          <a:lstStyle/>
          <a:p>
            <a:r>
              <a:rPr lang="en-US" dirty="0"/>
              <a:t>Only precedents are binding. </a:t>
            </a:r>
          </a:p>
          <a:p>
            <a:r>
              <a:rPr lang="en-US" dirty="0"/>
              <a:t>By the technique of ‘distinguishing’ even slightly different cases can be considered not to fall under a binding precedent . </a:t>
            </a:r>
          </a:p>
          <a:p>
            <a:r>
              <a:rPr lang="en-US" dirty="0"/>
              <a:t>As the facts of different cases are never completely identical, in all aspects, the common law permits much flexibility with regard to the judge</a:t>
            </a:r>
            <a:endParaRPr lang="nl-BE" dirty="0"/>
          </a:p>
        </p:txBody>
      </p:sp>
    </p:spTree>
    <p:extLst>
      <p:ext uri="{BB962C8B-B14F-4D97-AF65-F5344CB8AC3E}">
        <p14:creationId xmlns:p14="http://schemas.microsoft.com/office/powerpoint/2010/main" val="328484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Common Law </a:t>
            </a:r>
            <a:r>
              <a:rPr lang="nl-BE" b="1" dirty="0" err="1"/>
              <a:t>Reasoning</a:t>
            </a:r>
            <a:endParaRPr lang="nl-BE" b="1" dirty="0"/>
          </a:p>
        </p:txBody>
      </p:sp>
      <p:sp>
        <p:nvSpPr>
          <p:cNvPr id="3" name="Tijdelijke aanduiding voor inhoud 2"/>
          <p:cNvSpPr>
            <a:spLocks noGrp="1"/>
          </p:cNvSpPr>
          <p:nvPr>
            <p:ph idx="1"/>
          </p:nvPr>
        </p:nvSpPr>
        <p:spPr/>
        <p:txBody>
          <a:bodyPr/>
          <a:lstStyle/>
          <a:p>
            <a:r>
              <a:rPr lang="en-US" dirty="0"/>
              <a:t>Common Law thinking is also practical: there is an absence of abstract reasoning. </a:t>
            </a:r>
          </a:p>
          <a:p>
            <a:r>
              <a:rPr lang="en-US" dirty="0"/>
              <a:t>In the common law, it is argued, the decision “arises from the facts, not from rules”. </a:t>
            </a:r>
          </a:p>
          <a:p>
            <a:r>
              <a:rPr lang="en-US" dirty="0"/>
              <a:t>However, facts do not lead to any normative conclusion, unless they are combined with rules. </a:t>
            </a:r>
          </a:p>
          <a:p>
            <a:r>
              <a:rPr lang="en-US" dirty="0"/>
              <a:t>It is true that common law judges often present their decision in this way, but this simply means that the applied rules and principles are hidden, not that they are absent. </a:t>
            </a:r>
            <a:endParaRPr lang="nl-BE" dirty="0"/>
          </a:p>
        </p:txBody>
      </p:sp>
    </p:spTree>
    <p:extLst>
      <p:ext uri="{BB962C8B-B14F-4D97-AF65-F5344CB8AC3E}">
        <p14:creationId xmlns:p14="http://schemas.microsoft.com/office/powerpoint/2010/main" val="12725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Common Law </a:t>
            </a:r>
            <a:r>
              <a:rPr lang="nl-BE" dirty="0" err="1"/>
              <a:t>Reasoning</a:t>
            </a:r>
            <a:r>
              <a:rPr lang="nl-BE" dirty="0"/>
              <a:t>: </a:t>
            </a:r>
            <a:r>
              <a:rPr lang="nl-BE" i="1" dirty="0"/>
              <a:t>White v Jones</a:t>
            </a:r>
          </a:p>
        </p:txBody>
      </p:sp>
      <p:sp>
        <p:nvSpPr>
          <p:cNvPr id="3" name="Tijdelijke aanduiding voor inhoud 2"/>
          <p:cNvSpPr>
            <a:spLocks noGrp="1"/>
          </p:cNvSpPr>
          <p:nvPr>
            <p:ph idx="1"/>
          </p:nvPr>
        </p:nvSpPr>
        <p:spPr>
          <a:xfrm>
            <a:off x="838200" y="1560945"/>
            <a:ext cx="10515600" cy="5001780"/>
          </a:xfrm>
        </p:spPr>
        <p:txBody>
          <a:bodyPr>
            <a:normAutofit fontScale="85000" lnSpcReduction="20000"/>
          </a:bodyPr>
          <a:lstStyle/>
          <a:p>
            <a:r>
              <a:rPr lang="en-US" dirty="0"/>
              <a:t>In </a:t>
            </a:r>
            <a:r>
              <a:rPr lang="en-US" i="1" dirty="0"/>
              <a:t>White v Jones</a:t>
            </a:r>
            <a:r>
              <a:rPr lang="en-US" dirty="0"/>
              <a:t>, the House of Lords decided that a solicitor is liable for the loss of a legacy towards the daughters of his client, because he did not draw up a new will in time, after his client had asked him to do so.  </a:t>
            </a:r>
          </a:p>
          <a:p>
            <a:r>
              <a:rPr lang="en-US" dirty="0"/>
              <a:t>It is not the sheer facts of the case which offered this result. If the solicitor has done nothing during six weeks, this can only be considered to be a negligent </a:t>
            </a:r>
            <a:r>
              <a:rPr lang="en-US" dirty="0" err="1"/>
              <a:t>behaviour</a:t>
            </a:r>
            <a:r>
              <a:rPr lang="en-US" dirty="0"/>
              <a:t> if one assumes a rule, according to which the solicitor should have drafted a new will earlier. As stated by Lord Goff in this case: “As a general rule ... there is no liability in tortious negligence for an omission, unless the defendant is under some pre-existing duty.” </a:t>
            </a:r>
          </a:p>
          <a:p>
            <a:r>
              <a:rPr lang="en-US" dirty="0"/>
              <a:t>Once this negligence is concluded, the question arises whether the solicitor is liable towards the daughters of his client. The Law Lords turn again from the facts to the rules:                                                                                                (1) “the general rule that a solicitor acting on behalf of a client owes a duty of care only to his client”, 									              (2) “a plaintiff is entitled to damages if, and only if, he can establish a breach of contract by the defendant”,                                                                                                                          (3) “as a general rule, apart from .., no action will lie in respect of purely financial loss in the tort of negligence”. </a:t>
            </a:r>
          </a:p>
        </p:txBody>
      </p:sp>
    </p:spTree>
    <p:extLst>
      <p:ext uri="{BB962C8B-B14F-4D97-AF65-F5344CB8AC3E}">
        <p14:creationId xmlns:p14="http://schemas.microsoft.com/office/powerpoint/2010/main" val="1313582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04775"/>
            <a:ext cx="10515600" cy="1585913"/>
          </a:xfrm>
        </p:spPr>
        <p:txBody>
          <a:bodyPr/>
          <a:lstStyle/>
          <a:p>
            <a:r>
              <a:rPr lang="nl-BE" dirty="0"/>
              <a:t>Common Law </a:t>
            </a:r>
            <a:r>
              <a:rPr lang="nl-BE" dirty="0" err="1"/>
              <a:t>Reasoning</a:t>
            </a:r>
            <a:r>
              <a:rPr lang="nl-BE" dirty="0"/>
              <a:t>: </a:t>
            </a:r>
            <a:r>
              <a:rPr lang="nl-BE" i="1" dirty="0"/>
              <a:t>White v Jones</a:t>
            </a:r>
            <a:endParaRPr lang="nl-BE" dirty="0"/>
          </a:p>
        </p:txBody>
      </p:sp>
      <p:sp>
        <p:nvSpPr>
          <p:cNvPr id="3" name="Tijdelijke aanduiding voor inhoud 2"/>
          <p:cNvSpPr>
            <a:spLocks noGrp="1"/>
          </p:cNvSpPr>
          <p:nvPr>
            <p:ph idx="1"/>
          </p:nvPr>
        </p:nvSpPr>
        <p:spPr>
          <a:xfrm>
            <a:off x="838200" y="1447800"/>
            <a:ext cx="10515600" cy="5286375"/>
          </a:xfrm>
        </p:spPr>
        <p:txBody>
          <a:bodyPr>
            <a:normAutofit fontScale="85000" lnSpcReduction="10000"/>
          </a:bodyPr>
          <a:lstStyle/>
          <a:p>
            <a:r>
              <a:rPr lang="en-US" dirty="0"/>
              <a:t>However if these rules were to be applied to the facts, the action should have been dismissed, the two daughters receiving nothing. </a:t>
            </a:r>
          </a:p>
          <a:p>
            <a:r>
              <a:rPr lang="en-US" dirty="0"/>
              <a:t>But the judges looked for another rule, a rule of justice, which says that it would be unjust to dismiss the daughters’ action. Starting from this </a:t>
            </a:r>
            <a:r>
              <a:rPr lang="en-US" b="1" dirty="0"/>
              <a:t>moral rule</a:t>
            </a:r>
            <a:r>
              <a:rPr lang="en-US" dirty="0"/>
              <a:t> the legal rules were being reinterpreted with the result that the judges concluded that there was, surprisingly, a “lacuna in the law” that "needs to be filled” (again a rule). </a:t>
            </a:r>
          </a:p>
          <a:p>
            <a:r>
              <a:rPr lang="en-US" dirty="0"/>
              <a:t>And this was achieved </a:t>
            </a:r>
            <a:r>
              <a:rPr lang="en-US" i="1" dirty="0"/>
              <a:t>“by holding that the assumption of responsibility by the solicitors towards his client should be held in law to extend to the intended beneficiary who (as the solicitor can reasonably foresee) may, as a result of the solicitor’s negligence, be deprived of his intended legacy in circumstances in which neither the testator nor his estate will have a remedy against the solicitor.</a:t>
            </a:r>
            <a:r>
              <a:rPr lang="en-US" dirty="0"/>
              <a:t>” </a:t>
            </a:r>
          </a:p>
          <a:p>
            <a:r>
              <a:rPr lang="en-US" dirty="0"/>
              <a:t>Here, a rule is construed by the House of Lords, for filling of a </a:t>
            </a:r>
            <a:r>
              <a:rPr lang="en-US" b="1" dirty="0"/>
              <a:t>construed gap</a:t>
            </a:r>
            <a:r>
              <a:rPr lang="en-US" dirty="0"/>
              <a:t>.</a:t>
            </a:r>
          </a:p>
          <a:p>
            <a:r>
              <a:rPr lang="en-US" dirty="0"/>
              <a:t>This example shows clearly how the reasoning is moving constantly from facts to rules and vice versa, and even from established legal rules to moral values and rules of justice. </a:t>
            </a:r>
            <a:endParaRPr lang="nl-BE" dirty="0"/>
          </a:p>
        </p:txBody>
      </p:sp>
    </p:spTree>
    <p:extLst>
      <p:ext uri="{BB962C8B-B14F-4D97-AF65-F5344CB8AC3E}">
        <p14:creationId xmlns:p14="http://schemas.microsoft.com/office/powerpoint/2010/main" val="1834494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Common Law </a:t>
            </a:r>
            <a:r>
              <a:rPr lang="nl-BE" dirty="0" err="1"/>
              <a:t>Reasoning</a:t>
            </a:r>
            <a:r>
              <a:rPr lang="nl-BE" dirty="0"/>
              <a:t>: </a:t>
            </a:r>
            <a:r>
              <a:rPr lang="nl-BE" dirty="0" err="1"/>
              <a:t>statutes</a:t>
            </a:r>
            <a:endParaRPr lang="nl-BE" dirty="0"/>
          </a:p>
        </p:txBody>
      </p:sp>
      <p:sp>
        <p:nvSpPr>
          <p:cNvPr id="3" name="Tijdelijke aanduiding voor inhoud 2"/>
          <p:cNvSpPr>
            <a:spLocks noGrp="1"/>
          </p:cNvSpPr>
          <p:nvPr>
            <p:ph idx="1"/>
          </p:nvPr>
        </p:nvSpPr>
        <p:spPr/>
        <p:txBody>
          <a:bodyPr/>
          <a:lstStyle/>
          <a:p>
            <a:r>
              <a:rPr lang="en-US" dirty="0"/>
              <a:t>As statutory law has been increasing considerably in the UK in the course of the last few decades , deductive reasoning, comparable to what may be found on the Continent, is also present here.</a:t>
            </a:r>
          </a:p>
          <a:p>
            <a:r>
              <a:rPr lang="en-US" dirty="0"/>
              <a:t>On the Continent there is a strong presumption of coherence and completeness of legislation, which is much less present in the Common Law. This may affect the interpretation of statutes to some extent, but in terms of inductive and deductive reasoning the situation should be comparable, when it comes to applying legislation.</a:t>
            </a:r>
            <a:endParaRPr lang="nl-BE" dirty="0"/>
          </a:p>
        </p:txBody>
      </p:sp>
    </p:spTree>
    <p:extLst>
      <p:ext uri="{BB962C8B-B14F-4D97-AF65-F5344CB8AC3E}">
        <p14:creationId xmlns:p14="http://schemas.microsoft.com/office/powerpoint/2010/main" val="4248929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Common Law </a:t>
            </a:r>
            <a:r>
              <a:rPr lang="nl-BE" dirty="0" err="1"/>
              <a:t>Reasoning</a:t>
            </a:r>
            <a:r>
              <a:rPr lang="nl-BE" dirty="0"/>
              <a:t>: </a:t>
            </a:r>
            <a:r>
              <a:rPr lang="nl-BE" dirty="0" err="1"/>
              <a:t>Coherence</a:t>
            </a:r>
            <a:endParaRPr lang="nl-BE" dirty="0"/>
          </a:p>
        </p:txBody>
      </p:sp>
      <p:sp>
        <p:nvSpPr>
          <p:cNvPr id="3" name="Tijdelijke aanduiding voor inhoud 2"/>
          <p:cNvSpPr>
            <a:spLocks noGrp="1"/>
          </p:cNvSpPr>
          <p:nvPr>
            <p:ph idx="1"/>
          </p:nvPr>
        </p:nvSpPr>
        <p:spPr/>
        <p:txBody>
          <a:bodyPr/>
          <a:lstStyle/>
          <a:p>
            <a:r>
              <a:rPr lang="en-US" dirty="0"/>
              <a:t>The common law frame of mind “</a:t>
            </a:r>
            <a:r>
              <a:rPr lang="en-US" i="1" dirty="0"/>
              <a:t>assumes that although law may appear to be irrational, chaotic and particularistic, if one digs deep enough and knows what one is looking for, then it will soon become evident that law is an </a:t>
            </a:r>
            <a:r>
              <a:rPr lang="en-US" b="1" i="1" dirty="0"/>
              <a:t>internally coherent and unified body of rules</a:t>
            </a:r>
            <a:r>
              <a:rPr lang="en-US" i="1" dirty="0"/>
              <a:t>. This coherence and unity stems from the fact that law is grounded in, and logically derived from, a handful of general principles</a:t>
            </a:r>
            <a:r>
              <a:rPr lang="en-US" dirty="0"/>
              <a:t>.” (David </a:t>
            </a:r>
            <a:r>
              <a:rPr lang="en-US" dirty="0" err="1"/>
              <a:t>Sugarman</a:t>
            </a:r>
            <a:r>
              <a:rPr lang="en-US" dirty="0"/>
              <a:t> 1986)</a:t>
            </a:r>
          </a:p>
          <a:p>
            <a:endParaRPr lang="nl-BE" dirty="0"/>
          </a:p>
        </p:txBody>
      </p:sp>
    </p:spTree>
    <p:extLst>
      <p:ext uri="{BB962C8B-B14F-4D97-AF65-F5344CB8AC3E}">
        <p14:creationId xmlns:p14="http://schemas.microsoft.com/office/powerpoint/2010/main" val="4294439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2.2 </a:t>
            </a:r>
            <a:r>
              <a:rPr lang="nl-BE" b="1" dirty="0" err="1"/>
              <a:t>Continental</a:t>
            </a:r>
            <a:r>
              <a:rPr lang="nl-BE" b="1" dirty="0"/>
              <a:t> </a:t>
            </a:r>
            <a:r>
              <a:rPr lang="nl-BE" b="1" dirty="0" err="1"/>
              <a:t>Reasoning</a:t>
            </a:r>
            <a:endParaRPr lang="nl-BE" b="1" dirty="0"/>
          </a:p>
        </p:txBody>
      </p:sp>
      <p:sp>
        <p:nvSpPr>
          <p:cNvPr id="3" name="Tijdelijke aanduiding voor inhoud 2"/>
          <p:cNvSpPr>
            <a:spLocks noGrp="1"/>
          </p:cNvSpPr>
          <p:nvPr>
            <p:ph idx="1"/>
          </p:nvPr>
        </p:nvSpPr>
        <p:spPr>
          <a:xfrm>
            <a:off x="838200" y="1825625"/>
            <a:ext cx="10515600" cy="4492048"/>
          </a:xfrm>
        </p:spPr>
        <p:txBody>
          <a:bodyPr/>
          <a:lstStyle/>
          <a:p>
            <a:r>
              <a:rPr lang="en-US" dirty="0"/>
              <a:t>The continental lawyer, on the other hand, is presumed to reason from provisions in a Code which he applies to facts. </a:t>
            </a:r>
          </a:p>
          <a:p>
            <a:r>
              <a:rPr lang="en-US" dirty="0"/>
              <a:t>Facts are presumed to come into play only at the end of the legal reasoning, when the applicable rules are deductively applied to the facts. </a:t>
            </a:r>
          </a:p>
          <a:p>
            <a:r>
              <a:rPr lang="en-US" dirty="0"/>
              <a:t>In practice, however, the facts often play an important role, both in the choice and in the interpretation of the rules which will be considered to apply to them . </a:t>
            </a:r>
          </a:p>
          <a:p>
            <a:r>
              <a:rPr lang="en-US" dirty="0"/>
              <a:t>It has even been argued, by prominent legal scholars, that judges on the Continent reason more inductively than deductively</a:t>
            </a:r>
            <a:endParaRPr lang="nl-BE" dirty="0"/>
          </a:p>
        </p:txBody>
      </p:sp>
    </p:spTree>
    <p:extLst>
      <p:ext uri="{BB962C8B-B14F-4D97-AF65-F5344CB8AC3E}">
        <p14:creationId xmlns:p14="http://schemas.microsoft.com/office/powerpoint/2010/main" val="3147659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Continental</a:t>
            </a:r>
            <a:r>
              <a:rPr lang="nl-BE" dirty="0"/>
              <a:t> </a:t>
            </a:r>
            <a:r>
              <a:rPr lang="nl-BE" dirty="0" err="1"/>
              <a:t>Reasoning</a:t>
            </a:r>
            <a:r>
              <a:rPr lang="nl-BE" dirty="0"/>
              <a:t>: </a:t>
            </a:r>
            <a:r>
              <a:rPr lang="nl-BE" dirty="0" err="1"/>
              <a:t>Some</a:t>
            </a:r>
            <a:r>
              <a:rPr lang="nl-BE" dirty="0"/>
              <a:t> Cases</a:t>
            </a:r>
            <a:br>
              <a:rPr lang="nl-BE" dirty="0"/>
            </a:br>
            <a:r>
              <a:rPr lang="nl-BE" b="1" dirty="0"/>
              <a:t>A. Male </a:t>
            </a:r>
            <a:r>
              <a:rPr lang="nl-BE" b="1" dirty="0" err="1"/>
              <a:t>Adultery</a:t>
            </a:r>
            <a:endParaRPr lang="nl-BE" b="1" dirty="0"/>
          </a:p>
        </p:txBody>
      </p:sp>
      <p:sp>
        <p:nvSpPr>
          <p:cNvPr id="3" name="Tijdelijke aanduiding voor inhoud 2"/>
          <p:cNvSpPr>
            <a:spLocks noGrp="1"/>
          </p:cNvSpPr>
          <p:nvPr>
            <p:ph idx="1"/>
          </p:nvPr>
        </p:nvSpPr>
        <p:spPr/>
        <p:txBody>
          <a:bodyPr>
            <a:normAutofit fontScale="85000" lnSpcReduction="20000"/>
          </a:bodyPr>
          <a:lstStyle/>
          <a:p>
            <a:r>
              <a:rPr lang="en-US" dirty="0"/>
              <a:t>An example of changing the law through a broad interpretation can be found in the Belgian case law as to male adultery. </a:t>
            </a:r>
          </a:p>
          <a:p>
            <a:r>
              <a:rPr lang="en-US" dirty="0"/>
              <a:t>The Code Napoleon, which remained valid in Belgium after its independence in 1830, distinguished between male and female adultery as a reason for divorce. </a:t>
            </a:r>
          </a:p>
          <a:p>
            <a:r>
              <a:rPr lang="en-US" dirty="0"/>
              <a:t>If a wife had committed one act of adultery, this sufficed both for the man to ask for divorce and for the wife to be guilty of a crime (art.389 Belgian Penal Code between 1867 and 1974). </a:t>
            </a:r>
          </a:p>
          <a:p>
            <a:r>
              <a:rPr lang="en-US" dirty="0"/>
              <a:t>However this situation did not apply to the male adulterer. It was considered to be acceptable for a married man to have one (or more) lovers and even renting a flat for them, where the man could meet his mistress, and maintaining them did not raise any objection. Nevertheless it would be a step too far for the married man to keep and maintain his lover in his home, under the nose of his wife. Hence, in such cases, the wife could ask for a divorce (art.230 Cc)  and the man could be punished by a criminal court (art.389 Belgian Penal Code until 1974). </a:t>
            </a:r>
            <a:endParaRPr lang="nl-BE" dirty="0"/>
          </a:p>
        </p:txBody>
      </p:sp>
    </p:spTree>
    <p:extLst>
      <p:ext uri="{BB962C8B-B14F-4D97-AF65-F5344CB8AC3E}">
        <p14:creationId xmlns:p14="http://schemas.microsoft.com/office/powerpoint/2010/main" val="2777211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Male </a:t>
            </a:r>
            <a:r>
              <a:rPr lang="nl-BE" dirty="0" err="1"/>
              <a:t>Adultery</a:t>
            </a:r>
            <a:endParaRPr lang="nl-BE" dirty="0"/>
          </a:p>
        </p:txBody>
      </p:sp>
      <p:sp>
        <p:nvSpPr>
          <p:cNvPr id="3" name="Tijdelijke aanduiding voor inhoud 2"/>
          <p:cNvSpPr>
            <a:spLocks noGrp="1"/>
          </p:cNvSpPr>
          <p:nvPr>
            <p:ph idx="1"/>
          </p:nvPr>
        </p:nvSpPr>
        <p:spPr>
          <a:xfrm>
            <a:off x="838200" y="1625600"/>
            <a:ext cx="10515600" cy="4839855"/>
          </a:xfrm>
        </p:spPr>
        <p:txBody>
          <a:bodyPr>
            <a:normAutofit fontScale="85000" lnSpcReduction="20000"/>
          </a:bodyPr>
          <a:lstStyle/>
          <a:p>
            <a:r>
              <a:rPr lang="en-US" dirty="0"/>
              <a:t>As for suing in divorce, it sufficed for a man to prove one single adultery act on behalf of his wife, but the wife, in order to obtain a divorce, had to prove that her husband was “maintaining his concubine in the home of the spouses”. </a:t>
            </a:r>
          </a:p>
          <a:p>
            <a:r>
              <a:rPr lang="en-US" dirty="0"/>
              <a:t>This provision did not change in Belgium until 1974. Yet, from the middle of 19th century, judges interpreted the article of the Civil code in such a way that divorce could be obtained almost as easily by women as men. Only the concept of ‘concubine’ left some difference. One act of sexual intercourse was not enough to make a women one’s concubine , but several (a few) did suffice for the judges. </a:t>
            </a:r>
          </a:p>
          <a:p>
            <a:r>
              <a:rPr lang="en-US" dirty="0"/>
              <a:t>‘Maintaining’ seems to imply a substantial financial effort by the man, but for courts just giving a gift sufficed for considering a man to ‘maintain’ his girlfriend. Moreover maintaining one’s girlfriend in “the home of the spouses” did not prevent judges from applying it to whatever place where the husband met his girlfriend, including a second residence, a hotel room , a tent, a caravan , a flat owned or rented by the woman , etc. As the wife is entitled to follow her husband wherever he goes, the courts reasoned, any place where the man finds himself should be considered at that time to be “the home of the spouses”.</a:t>
            </a:r>
          </a:p>
        </p:txBody>
      </p:sp>
    </p:spTree>
    <p:extLst>
      <p:ext uri="{BB962C8B-B14F-4D97-AF65-F5344CB8AC3E}">
        <p14:creationId xmlns:p14="http://schemas.microsoft.com/office/powerpoint/2010/main" val="2239001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Male </a:t>
            </a:r>
            <a:r>
              <a:rPr lang="nl-BE" dirty="0" err="1"/>
              <a:t>Adultery</a:t>
            </a:r>
            <a:endParaRPr lang="nl-BE" dirty="0"/>
          </a:p>
        </p:txBody>
      </p:sp>
      <p:sp>
        <p:nvSpPr>
          <p:cNvPr id="3" name="Tijdelijke aanduiding voor inhoud 2"/>
          <p:cNvSpPr>
            <a:spLocks noGrp="1"/>
          </p:cNvSpPr>
          <p:nvPr>
            <p:ph idx="1"/>
          </p:nvPr>
        </p:nvSpPr>
        <p:spPr>
          <a:xfrm>
            <a:off x="838200" y="1431636"/>
            <a:ext cx="10515600" cy="4745327"/>
          </a:xfrm>
        </p:spPr>
        <p:txBody>
          <a:bodyPr>
            <a:normAutofit fontScale="92500"/>
          </a:bodyPr>
          <a:lstStyle/>
          <a:p>
            <a:r>
              <a:rPr lang="en-US" dirty="0"/>
              <a:t>So, through a very broad interpretation which obviously conflicted with the intention of the authors of the Code Napoleon, judges adapted this provision in accordance with changed views on moral duties of spouses and equal treatment of husband and wife. </a:t>
            </a:r>
          </a:p>
          <a:p>
            <a:r>
              <a:rPr lang="en-US" dirty="0"/>
              <a:t>The Belgian legislator never reacted to this jurisprudence of the courts. Precisely because judges had almost completely emptied that discrimination between husbands and wives there was no pressing need to change the Code on this point. Finally, the legislator abolished the different treatment of men and women as late as in 1974. </a:t>
            </a:r>
          </a:p>
          <a:p>
            <a:r>
              <a:rPr lang="en-US" dirty="0"/>
              <a:t>Today, sexual intercourse outside marriage is no longer a reason for divorce; it suffices to obtain a divorce that one of the spouses no longer wishes to live with the other one, whatever the reasons for that may be. </a:t>
            </a:r>
            <a:endParaRPr lang="nl-BE" dirty="0"/>
          </a:p>
        </p:txBody>
      </p:sp>
    </p:spTree>
    <p:extLst>
      <p:ext uri="{BB962C8B-B14F-4D97-AF65-F5344CB8AC3E}">
        <p14:creationId xmlns:p14="http://schemas.microsoft.com/office/powerpoint/2010/main" val="2364830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Continental</a:t>
            </a:r>
            <a:r>
              <a:rPr lang="nl-BE" dirty="0"/>
              <a:t> </a:t>
            </a:r>
            <a:r>
              <a:rPr lang="nl-BE" dirty="0" err="1"/>
              <a:t>Reasoning</a:t>
            </a:r>
            <a:r>
              <a:rPr lang="nl-BE" dirty="0"/>
              <a:t>: Cases</a:t>
            </a:r>
            <a:br>
              <a:rPr lang="nl-BE" dirty="0"/>
            </a:br>
            <a:r>
              <a:rPr lang="nl-BE" b="1" dirty="0"/>
              <a:t>B. </a:t>
            </a:r>
            <a:r>
              <a:rPr lang="nl-BE" b="1" dirty="0" err="1"/>
              <a:t>Abuse</a:t>
            </a:r>
            <a:r>
              <a:rPr lang="nl-BE" b="1" dirty="0"/>
              <a:t> of </a:t>
            </a:r>
            <a:r>
              <a:rPr lang="nl-BE" b="1" dirty="0" err="1"/>
              <a:t>Rights</a:t>
            </a:r>
            <a:endParaRPr lang="nl-BE" b="1" dirty="0"/>
          </a:p>
        </p:txBody>
      </p:sp>
      <p:sp>
        <p:nvSpPr>
          <p:cNvPr id="3" name="Tijdelijke aanduiding voor inhoud 2"/>
          <p:cNvSpPr>
            <a:spLocks noGrp="1"/>
          </p:cNvSpPr>
          <p:nvPr>
            <p:ph idx="1"/>
          </p:nvPr>
        </p:nvSpPr>
        <p:spPr>
          <a:xfrm>
            <a:off x="838200" y="1825624"/>
            <a:ext cx="10515600" cy="4686011"/>
          </a:xfrm>
        </p:spPr>
        <p:txBody>
          <a:bodyPr>
            <a:normAutofit/>
          </a:bodyPr>
          <a:lstStyle/>
          <a:p>
            <a:r>
              <a:rPr lang="en-US" dirty="0"/>
              <a:t>The French Civil code of 1804 defined property as the right to use, to enjoy and to take profit of one’s property “in the most absolute way”. (Art. 544). </a:t>
            </a:r>
          </a:p>
          <a:p>
            <a:r>
              <a:rPr lang="en-US" dirty="0"/>
              <a:t>In one case, which has been decided in 1855, the owner of a house built an enormous fake chimney just to annoy his </a:t>
            </a:r>
            <a:r>
              <a:rPr lang="en-US" dirty="0" err="1"/>
              <a:t>neighbour</a:t>
            </a:r>
            <a:r>
              <a:rPr lang="en-US" dirty="0"/>
              <a:t> (with its shadow) and without it being of any other use for the owner. The court of Colmar ought in principle to have accepted this on the basis of the very broad wording of property rights in the code.</a:t>
            </a:r>
          </a:p>
          <a:p>
            <a:r>
              <a:rPr lang="en-US" dirty="0"/>
              <a:t>Nevertheless, the court considered the building of this chimney an ‘abuse’ of his property rights and, hence, ordered the pulling down of that fake chimney . </a:t>
            </a:r>
            <a:endParaRPr lang="nl-BE" dirty="0"/>
          </a:p>
        </p:txBody>
      </p:sp>
    </p:spTree>
    <p:extLst>
      <p:ext uri="{BB962C8B-B14F-4D97-AF65-F5344CB8AC3E}">
        <p14:creationId xmlns:p14="http://schemas.microsoft.com/office/powerpoint/2010/main" val="1630669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Abuse</a:t>
            </a:r>
            <a:r>
              <a:rPr lang="nl-BE" dirty="0"/>
              <a:t> of </a:t>
            </a:r>
            <a:r>
              <a:rPr lang="nl-BE" dirty="0" err="1"/>
              <a:t>Rights</a:t>
            </a:r>
            <a:endParaRPr lang="nl-BE" dirty="0"/>
          </a:p>
        </p:txBody>
      </p:sp>
      <p:sp>
        <p:nvSpPr>
          <p:cNvPr id="3" name="Tijdelijke aanduiding voor inhoud 2"/>
          <p:cNvSpPr>
            <a:spLocks noGrp="1"/>
          </p:cNvSpPr>
          <p:nvPr>
            <p:ph idx="1"/>
          </p:nvPr>
        </p:nvSpPr>
        <p:spPr/>
        <p:txBody>
          <a:bodyPr>
            <a:normAutofit lnSpcReduction="10000"/>
          </a:bodyPr>
          <a:lstStyle/>
          <a:p>
            <a:r>
              <a:rPr lang="en-US" dirty="0"/>
              <a:t>One year later the Lyon Court of appeal decided in the same way against someone who had blocked up a water source on his land which took away the water from </a:t>
            </a:r>
            <a:r>
              <a:rPr lang="en-GB" dirty="0"/>
              <a:t>neighbouring</a:t>
            </a:r>
            <a:r>
              <a:rPr lang="en-US" dirty="0"/>
              <a:t> sources but which was of no use to the landowner who simply let the water flow into a river.</a:t>
            </a:r>
          </a:p>
          <a:p>
            <a:r>
              <a:rPr lang="en-US" dirty="0"/>
              <a:t>Subsequently, the prohibition of abuse of rights was extended to cases where the proprietor had a genuine interest in what he did, but where he could have acted in another way that would have caused less damage to others. </a:t>
            </a:r>
          </a:p>
          <a:p>
            <a:r>
              <a:rPr lang="en-US" dirty="0"/>
              <a:t>As from mid-twentieth century it has been accepted by courts as an “unwritten general principle of law” applying to all fields of the law and in some cases explicitly worded in legislation.</a:t>
            </a:r>
            <a:endParaRPr lang="nl-BE" dirty="0"/>
          </a:p>
        </p:txBody>
      </p:sp>
    </p:spTree>
    <p:extLst>
      <p:ext uri="{BB962C8B-B14F-4D97-AF65-F5344CB8AC3E}">
        <p14:creationId xmlns:p14="http://schemas.microsoft.com/office/powerpoint/2010/main" val="205973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Abuse</a:t>
            </a:r>
            <a:r>
              <a:rPr lang="nl-BE" dirty="0"/>
              <a:t> of </a:t>
            </a:r>
            <a:r>
              <a:rPr lang="nl-BE" dirty="0" err="1"/>
              <a:t>Rights</a:t>
            </a:r>
            <a:endParaRPr lang="nl-BE" dirty="0"/>
          </a:p>
        </p:txBody>
      </p:sp>
      <p:sp>
        <p:nvSpPr>
          <p:cNvPr id="3" name="Tijdelijke aanduiding voor inhoud 2"/>
          <p:cNvSpPr>
            <a:spLocks noGrp="1"/>
          </p:cNvSpPr>
          <p:nvPr>
            <p:ph idx="1"/>
          </p:nvPr>
        </p:nvSpPr>
        <p:spPr/>
        <p:txBody>
          <a:bodyPr/>
          <a:lstStyle/>
          <a:p>
            <a:r>
              <a:rPr lang="en-US" dirty="0"/>
              <a:t>These cases are excellent examples of ‘facts creating law’. </a:t>
            </a:r>
          </a:p>
          <a:p>
            <a:r>
              <a:rPr lang="en-US" dirty="0"/>
              <a:t>When, deductively, a strict application of legislative rules leads to an undesirable result (on moral grounds) an inductive reasoning leads from the facts and the moral rules to new legal rules. </a:t>
            </a:r>
          </a:p>
          <a:p>
            <a:r>
              <a:rPr lang="en-US" dirty="0"/>
              <a:t>A typically Common Law reasoning on the Continent. This doesn’t mean that the Common Law would accept a concept like ‘abuse of right’. Rather  not: if it is a lawful act one has the right to do it, however ill the motive might be . However, a similar result may be achieved through the concept of ‘unreasonable </a:t>
            </a:r>
            <a:r>
              <a:rPr lang="en-US" dirty="0" err="1"/>
              <a:t>behaviour</a:t>
            </a:r>
            <a:r>
              <a:rPr lang="en-US" dirty="0"/>
              <a:t>’.</a:t>
            </a:r>
            <a:endParaRPr lang="nl-BE" dirty="0"/>
          </a:p>
        </p:txBody>
      </p:sp>
    </p:spTree>
    <p:extLst>
      <p:ext uri="{BB962C8B-B14F-4D97-AF65-F5344CB8AC3E}">
        <p14:creationId xmlns:p14="http://schemas.microsoft.com/office/powerpoint/2010/main" val="3533378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Abuse</a:t>
            </a:r>
            <a:r>
              <a:rPr lang="nl-BE" dirty="0"/>
              <a:t> of </a:t>
            </a:r>
            <a:r>
              <a:rPr lang="nl-BE" dirty="0" err="1"/>
              <a:t>Rights</a:t>
            </a:r>
            <a:r>
              <a:rPr lang="nl-BE" dirty="0"/>
              <a:t> &amp; Common Law</a:t>
            </a:r>
          </a:p>
        </p:txBody>
      </p:sp>
      <p:sp>
        <p:nvSpPr>
          <p:cNvPr id="3" name="Tijdelijke aanduiding voor inhoud 2"/>
          <p:cNvSpPr>
            <a:spLocks noGrp="1"/>
          </p:cNvSpPr>
          <p:nvPr>
            <p:ph idx="1"/>
          </p:nvPr>
        </p:nvSpPr>
        <p:spPr/>
        <p:txBody>
          <a:bodyPr>
            <a:normAutofit fontScale="92500" lnSpcReduction="20000"/>
          </a:bodyPr>
          <a:lstStyle/>
          <a:p>
            <a:r>
              <a:rPr lang="en-US" dirty="0"/>
              <a:t>In the case </a:t>
            </a:r>
            <a:r>
              <a:rPr lang="en-US" i="1" dirty="0" err="1"/>
              <a:t>Ruxley</a:t>
            </a:r>
            <a:r>
              <a:rPr lang="en-US" i="1" dirty="0"/>
              <a:t> Electronics v Forsyth </a:t>
            </a:r>
            <a:r>
              <a:rPr lang="en-US" dirty="0"/>
              <a:t>a swimming pool had been built six foot nine inches deep, whereas according to the contract it had to be seven foot six inches. </a:t>
            </a:r>
          </a:p>
          <a:p>
            <a:r>
              <a:rPr lang="en-US" dirty="0"/>
              <a:t>The Court of Appeal decided that a new swimming pool had to be built in conformity to the contract. The House of Lords, however, following the trial judge just awarded a modest financial compensation (£2,500), on the basis of the following reasoning:</a:t>
            </a:r>
          </a:p>
          <a:p>
            <a:r>
              <a:rPr lang="en-US" dirty="0"/>
              <a:t>“</a:t>
            </a:r>
            <a:r>
              <a:rPr lang="en-US" i="1" dirty="0"/>
              <a:t>the respondent has acquired a perfectly serviceable swimming pool, albeit one lacking the specified depth. His loss is thus not the lack of a useable pool with consequent need to construct a new one. Indeed were he to receive the cost of building a new one and retain the existing one he would have recovered not compensation for loss but a very substantial gratuitous benefit, something which damages are not intended to provide</a:t>
            </a:r>
            <a:r>
              <a:rPr lang="en-US" dirty="0"/>
              <a:t>.” </a:t>
            </a:r>
          </a:p>
        </p:txBody>
      </p:sp>
    </p:spTree>
    <p:extLst>
      <p:ext uri="{BB962C8B-B14F-4D97-AF65-F5344CB8AC3E}">
        <p14:creationId xmlns:p14="http://schemas.microsoft.com/office/powerpoint/2010/main" val="2994072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Abuse</a:t>
            </a:r>
            <a:r>
              <a:rPr lang="nl-BE" dirty="0"/>
              <a:t> of </a:t>
            </a:r>
            <a:r>
              <a:rPr lang="nl-BE" dirty="0" err="1"/>
              <a:t>Rights</a:t>
            </a:r>
            <a:r>
              <a:rPr lang="nl-BE" dirty="0"/>
              <a:t>: </a:t>
            </a:r>
            <a:r>
              <a:rPr lang="nl-BE" dirty="0" err="1"/>
              <a:t>Continental</a:t>
            </a:r>
            <a:r>
              <a:rPr lang="nl-BE" dirty="0"/>
              <a:t> v Common Law</a:t>
            </a:r>
          </a:p>
        </p:txBody>
      </p:sp>
      <p:sp>
        <p:nvSpPr>
          <p:cNvPr id="3" name="Tijdelijke aanduiding voor inhoud 2"/>
          <p:cNvSpPr>
            <a:spLocks noGrp="1"/>
          </p:cNvSpPr>
          <p:nvPr>
            <p:ph idx="1"/>
          </p:nvPr>
        </p:nvSpPr>
        <p:spPr/>
        <p:txBody>
          <a:bodyPr/>
          <a:lstStyle/>
          <a:p>
            <a:endParaRPr lang="en-US" dirty="0"/>
          </a:p>
          <a:p>
            <a:r>
              <a:rPr lang="en-US" dirty="0"/>
              <a:t>On the Continent the reasoning in such a case would have been that the size of the damage is disproportionate compared to the cost of building a new swimming pool. Hence, the claim for a new pool would be considered an ‘abuse of right’ and the claimant should be happy with more limited damages, compensating his loss. The result would have been the same.</a:t>
            </a:r>
          </a:p>
        </p:txBody>
      </p:sp>
    </p:spTree>
    <p:extLst>
      <p:ext uri="{BB962C8B-B14F-4D97-AF65-F5344CB8AC3E}">
        <p14:creationId xmlns:p14="http://schemas.microsoft.com/office/powerpoint/2010/main" val="2031011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C. </a:t>
            </a:r>
            <a:r>
              <a:rPr lang="nl-BE" dirty="0" err="1"/>
              <a:t>Cohabitants</a:t>
            </a:r>
            <a:r>
              <a:rPr lang="nl-BE" dirty="0"/>
              <a:t> as </a:t>
            </a:r>
            <a:r>
              <a:rPr lang="nl-BE" dirty="0" err="1"/>
              <a:t>Sureties</a:t>
            </a:r>
            <a:endParaRPr lang="nl-BE" dirty="0"/>
          </a:p>
        </p:txBody>
      </p:sp>
      <p:sp>
        <p:nvSpPr>
          <p:cNvPr id="3" name="Tijdelijke aanduiding voor inhoud 2"/>
          <p:cNvSpPr>
            <a:spLocks noGrp="1"/>
          </p:cNvSpPr>
          <p:nvPr>
            <p:ph idx="1"/>
          </p:nvPr>
        </p:nvSpPr>
        <p:spPr>
          <a:xfrm>
            <a:off x="838200" y="1607128"/>
            <a:ext cx="10515600" cy="4895272"/>
          </a:xfrm>
        </p:spPr>
        <p:txBody>
          <a:bodyPr>
            <a:normAutofit fontScale="92500" lnSpcReduction="10000"/>
          </a:bodyPr>
          <a:lstStyle/>
          <a:p>
            <a:r>
              <a:rPr lang="en-US" dirty="0"/>
              <a:t>Mainly in the eighties and nineties of last century there was quite divergent case law in Germany as to cohabitants standing as securities for the debts of the other and often not being well aware of the risks of such an undertaking</a:t>
            </a:r>
          </a:p>
          <a:p>
            <a:r>
              <a:rPr lang="en-US" dirty="0"/>
              <a:t>Some courts have argued, in accordance with a pure doctrinal point of view, that there was a valid contract, as the cohabitant being adult was presumed to know what she signed. Other judges considered this to be an unacceptable outcome and looked for ways to reach a more equitable decision. A similar opposition is to be found in England in the same period.</a:t>
            </a:r>
          </a:p>
          <a:p>
            <a:r>
              <a:rPr lang="en-US" dirty="0"/>
              <a:t>In both legal cultures one notes a deductive reasoning from the valid rules and principles by those accepting the validity of the contract, whereas those courts that want to escape that result try, inductively, to find or construct other theories by which the surety contract could be declared invalid.</a:t>
            </a:r>
          </a:p>
        </p:txBody>
      </p:sp>
    </p:spTree>
    <p:extLst>
      <p:ext uri="{BB962C8B-B14F-4D97-AF65-F5344CB8AC3E}">
        <p14:creationId xmlns:p14="http://schemas.microsoft.com/office/powerpoint/2010/main" val="2350096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Cohabitants</a:t>
            </a:r>
            <a:r>
              <a:rPr lang="nl-BE" dirty="0"/>
              <a:t> as </a:t>
            </a:r>
            <a:r>
              <a:rPr lang="nl-BE" dirty="0" err="1"/>
              <a:t>Sureties</a:t>
            </a:r>
            <a:r>
              <a:rPr lang="nl-BE" dirty="0"/>
              <a:t>: </a:t>
            </a:r>
            <a:r>
              <a:rPr lang="nl-BE" dirty="0" err="1"/>
              <a:t>German</a:t>
            </a:r>
            <a:r>
              <a:rPr lang="nl-BE" dirty="0"/>
              <a:t> Cases</a:t>
            </a:r>
          </a:p>
        </p:txBody>
      </p:sp>
      <p:sp>
        <p:nvSpPr>
          <p:cNvPr id="3" name="Tijdelijke aanduiding voor inhoud 2"/>
          <p:cNvSpPr>
            <a:spLocks noGrp="1"/>
          </p:cNvSpPr>
          <p:nvPr>
            <p:ph idx="1"/>
          </p:nvPr>
        </p:nvSpPr>
        <p:spPr>
          <a:xfrm>
            <a:off x="838200" y="1570182"/>
            <a:ext cx="10515600" cy="5089236"/>
          </a:xfrm>
        </p:spPr>
        <p:txBody>
          <a:bodyPr>
            <a:normAutofit lnSpcReduction="10000"/>
          </a:bodyPr>
          <a:lstStyle/>
          <a:p>
            <a:r>
              <a:rPr lang="en-US" dirty="0"/>
              <a:t>In three similar cases in Germany the </a:t>
            </a:r>
            <a:r>
              <a:rPr lang="en-US" b="1" dirty="0"/>
              <a:t>lowest courts </a:t>
            </a:r>
            <a:r>
              <a:rPr lang="en-US" dirty="0"/>
              <a:t>(</a:t>
            </a:r>
            <a:r>
              <a:rPr lang="en-US" i="1" dirty="0" err="1"/>
              <a:t>Landgerichte</a:t>
            </a:r>
            <a:r>
              <a:rPr lang="en-US" dirty="0"/>
              <a:t>) and the </a:t>
            </a:r>
            <a:r>
              <a:rPr lang="en-US" b="1" dirty="0"/>
              <a:t>highest court </a:t>
            </a:r>
            <a:r>
              <a:rPr lang="en-US" dirty="0"/>
              <a:t>(</a:t>
            </a:r>
            <a:r>
              <a:rPr lang="en-US" i="1" dirty="0" err="1"/>
              <a:t>Bundesgerichtshof</a:t>
            </a:r>
            <a:r>
              <a:rPr lang="en-US" dirty="0"/>
              <a:t>) followed the doctrinal view: the autonomy of the citizen to enter into a contract (</a:t>
            </a:r>
            <a:r>
              <a:rPr lang="en-US" i="1" dirty="0" err="1"/>
              <a:t>Privatautonomie</a:t>
            </a:r>
            <a:r>
              <a:rPr lang="en-US" dirty="0"/>
              <a:t>), laid down in the German Constitution (art.2 §1), and the principle of the binding force of obligations, as laid down in the Civil Code (§242).  </a:t>
            </a:r>
          </a:p>
          <a:p>
            <a:r>
              <a:rPr lang="en-US" dirty="0"/>
              <a:t>However, the three </a:t>
            </a:r>
            <a:r>
              <a:rPr lang="en-US" b="1" dirty="0"/>
              <a:t>courts of appeal </a:t>
            </a:r>
            <a:r>
              <a:rPr lang="en-US" dirty="0"/>
              <a:t>in these cases (</a:t>
            </a:r>
            <a:r>
              <a:rPr lang="en-US" i="1" dirty="0" err="1"/>
              <a:t>Oberlandesgerichte</a:t>
            </a:r>
            <a:r>
              <a:rPr lang="en-US" dirty="0"/>
              <a:t>) and the German </a:t>
            </a:r>
            <a:r>
              <a:rPr lang="en-US" b="1" dirty="0"/>
              <a:t>Constitutional Court </a:t>
            </a:r>
            <a:r>
              <a:rPr lang="en-US" dirty="0"/>
              <a:t>(</a:t>
            </a:r>
            <a:r>
              <a:rPr lang="en-US" i="1" dirty="0" err="1"/>
              <a:t>Bundesverfassungsgericht</a:t>
            </a:r>
            <a:r>
              <a:rPr lang="en-US" dirty="0"/>
              <a:t>) decided in an opposite way, through a completely different interpretation of the </a:t>
            </a:r>
            <a:r>
              <a:rPr lang="en-US" i="1" dirty="0" err="1"/>
              <a:t>Privatautonomie</a:t>
            </a:r>
            <a:r>
              <a:rPr lang="en-US" dirty="0"/>
              <a:t> principle. According to the Constitutional Court this principle imposes a duty on the courts to check the contents of the contract, when it lays an unusually heavy burden on one of the contracting parties and when it is the result of structurally unequal power positions.</a:t>
            </a:r>
            <a:endParaRPr lang="nl-BE" dirty="0"/>
          </a:p>
        </p:txBody>
      </p:sp>
    </p:spTree>
    <p:extLst>
      <p:ext uri="{BB962C8B-B14F-4D97-AF65-F5344CB8AC3E}">
        <p14:creationId xmlns:p14="http://schemas.microsoft.com/office/powerpoint/2010/main" val="610369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Cohabitants</a:t>
            </a:r>
            <a:r>
              <a:rPr lang="nl-BE" dirty="0"/>
              <a:t> as </a:t>
            </a:r>
            <a:r>
              <a:rPr lang="nl-BE" dirty="0" err="1"/>
              <a:t>Sureties</a:t>
            </a:r>
            <a:r>
              <a:rPr lang="nl-BE" dirty="0"/>
              <a:t>: English Case</a:t>
            </a:r>
          </a:p>
        </p:txBody>
      </p:sp>
      <p:sp>
        <p:nvSpPr>
          <p:cNvPr id="3" name="Tijdelijke aanduiding voor inhoud 2"/>
          <p:cNvSpPr>
            <a:spLocks noGrp="1"/>
          </p:cNvSpPr>
          <p:nvPr>
            <p:ph idx="1"/>
          </p:nvPr>
        </p:nvSpPr>
        <p:spPr>
          <a:xfrm>
            <a:off x="838200" y="1579418"/>
            <a:ext cx="10515600" cy="4959927"/>
          </a:xfrm>
        </p:spPr>
        <p:txBody>
          <a:bodyPr>
            <a:normAutofit lnSpcReduction="10000"/>
          </a:bodyPr>
          <a:lstStyle/>
          <a:p>
            <a:r>
              <a:rPr lang="en-US" dirty="0"/>
              <a:t>In England, in the early nineties, in a similar case </a:t>
            </a:r>
            <a:r>
              <a:rPr lang="en-US" i="1" dirty="0"/>
              <a:t>Barclays Bank plc v O’Brien</a:t>
            </a:r>
            <a:r>
              <a:rPr lang="en-US" dirty="0"/>
              <a:t>, the </a:t>
            </a:r>
            <a:r>
              <a:rPr lang="en-US" b="1" dirty="0"/>
              <a:t>county court</a:t>
            </a:r>
            <a:r>
              <a:rPr lang="en-US" dirty="0"/>
              <a:t> took a position similar to the decision of the German </a:t>
            </a:r>
            <a:r>
              <a:rPr lang="en-US" i="1" dirty="0" err="1"/>
              <a:t>Bundesgerichtshof</a:t>
            </a:r>
            <a:r>
              <a:rPr lang="en-US" dirty="0"/>
              <a:t>. The court accepted that the wife, standing as a security, had been misled by her husband, but the bank could not be liable for that. Thus the contract she entered into with the bank was held to be valid. </a:t>
            </a:r>
          </a:p>
          <a:p>
            <a:r>
              <a:rPr lang="en-US" dirty="0"/>
              <a:t>The </a:t>
            </a:r>
            <a:r>
              <a:rPr lang="en-US" b="1" dirty="0"/>
              <a:t>Court of Appeal </a:t>
            </a:r>
            <a:r>
              <a:rPr lang="en-US" dirty="0"/>
              <a:t>didn’t like this result and constructed a special equity theory, based on a 1992 decision, </a:t>
            </a:r>
            <a:r>
              <a:rPr lang="en-US" i="1" dirty="0"/>
              <a:t>Turnbull v Duval</a:t>
            </a:r>
            <a:r>
              <a:rPr lang="en-US" dirty="0"/>
              <a:t>:                  “</a:t>
            </a:r>
            <a:r>
              <a:rPr lang="en-US" i="1" dirty="0"/>
              <a:t>If a wife signs a security document at her debtor husband’s request the creditor will be unable to enforce the security unless either the debtor or the creditor has taken positive steps to try and ensure that the wife understands the import of the security documents or unless she has obtained independent advice</a:t>
            </a:r>
            <a:r>
              <a:rPr lang="en-US" dirty="0"/>
              <a:t>.” </a:t>
            </a:r>
          </a:p>
          <a:p>
            <a:endParaRPr lang="en-US" dirty="0"/>
          </a:p>
        </p:txBody>
      </p:sp>
    </p:spTree>
    <p:extLst>
      <p:ext uri="{BB962C8B-B14F-4D97-AF65-F5344CB8AC3E}">
        <p14:creationId xmlns:p14="http://schemas.microsoft.com/office/powerpoint/2010/main" val="3763397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Cohabitants</a:t>
            </a:r>
            <a:r>
              <a:rPr lang="nl-BE" dirty="0"/>
              <a:t> as </a:t>
            </a:r>
            <a:r>
              <a:rPr lang="nl-BE" dirty="0" err="1"/>
              <a:t>Sureties</a:t>
            </a:r>
            <a:r>
              <a:rPr lang="nl-BE" dirty="0"/>
              <a:t>: English Case</a:t>
            </a:r>
          </a:p>
        </p:txBody>
      </p:sp>
      <p:sp>
        <p:nvSpPr>
          <p:cNvPr id="3" name="Tijdelijke aanduiding voor inhoud 2"/>
          <p:cNvSpPr>
            <a:spLocks noGrp="1"/>
          </p:cNvSpPr>
          <p:nvPr>
            <p:ph idx="1"/>
          </p:nvPr>
        </p:nvSpPr>
        <p:spPr>
          <a:xfrm>
            <a:off x="838200" y="1487055"/>
            <a:ext cx="10515600" cy="5052290"/>
          </a:xfrm>
        </p:spPr>
        <p:txBody>
          <a:bodyPr>
            <a:normAutofit fontScale="92500" lnSpcReduction="20000"/>
          </a:bodyPr>
          <a:lstStyle/>
          <a:p>
            <a:r>
              <a:rPr lang="en-US" dirty="0"/>
              <a:t>The case was taken to the </a:t>
            </a:r>
            <a:r>
              <a:rPr lang="en-US" b="1" dirty="0"/>
              <a:t>House of Lords</a:t>
            </a:r>
            <a:r>
              <a:rPr lang="en-US" dirty="0"/>
              <a:t>, which considered that </a:t>
            </a:r>
            <a:r>
              <a:rPr lang="en-US" i="1" dirty="0"/>
              <a:t>Turnbull v Duval </a:t>
            </a:r>
            <a:r>
              <a:rPr lang="en-US" dirty="0"/>
              <a:t>could not be used as a precedent for the case under consideration. However, according to the supreme court, it did not seem necessary to construct such a special equity theory. The same result could be reached through the concept of  ‘</a:t>
            </a:r>
            <a:r>
              <a:rPr lang="en-US" b="1" dirty="0"/>
              <a:t>undue influence</a:t>
            </a:r>
            <a:r>
              <a:rPr lang="en-US" dirty="0"/>
              <a:t>’ and the </a:t>
            </a:r>
            <a:r>
              <a:rPr lang="en-US" b="1" dirty="0"/>
              <a:t>doctrine of notice</a:t>
            </a:r>
            <a:r>
              <a:rPr lang="en-US" dirty="0"/>
              <a:t>.     </a:t>
            </a:r>
          </a:p>
          <a:p>
            <a:r>
              <a:rPr lang="en-US" dirty="0"/>
              <a:t>The Law Lords argued that in a relationship based on confidence, such as between wife and husband, there is a presumed undue influence. This moves the burden of proof to the ‘stronger party’, who has to show evidence that there was </a:t>
            </a:r>
            <a:r>
              <a:rPr lang="en-US" b="1" dirty="0"/>
              <a:t>no</a:t>
            </a:r>
            <a:r>
              <a:rPr lang="en-US" dirty="0"/>
              <a:t> undue influence. </a:t>
            </a:r>
          </a:p>
          <a:p>
            <a:r>
              <a:rPr lang="en-US" dirty="0"/>
              <a:t>The bank was made liable on the basis of the doctrine of notice. The House of Lords considered it the duty of the creditor to enquire and to inform the cohabitant: the creditor has to take “</a:t>
            </a:r>
            <a:r>
              <a:rPr lang="en-US" i="1" dirty="0"/>
              <a:t>reasonable steps to satisfy himself that the surety entered into the obligation freely and in knowledge of the true facts” </a:t>
            </a:r>
            <a:r>
              <a:rPr lang="en-US" dirty="0"/>
              <a:t>and to </a:t>
            </a:r>
            <a:r>
              <a:rPr lang="en-US" i="1" dirty="0"/>
              <a:t>“warn the surety (at a meeting not attended by the principal debtor) of the amount of her potential liability and of the risks involved and advise the surety to take independent legal advice</a:t>
            </a:r>
            <a:r>
              <a:rPr lang="en-US" dirty="0"/>
              <a:t>.” </a:t>
            </a:r>
          </a:p>
        </p:txBody>
      </p:sp>
    </p:spTree>
    <p:extLst>
      <p:ext uri="{BB962C8B-B14F-4D97-AF65-F5344CB8AC3E}">
        <p14:creationId xmlns:p14="http://schemas.microsoft.com/office/powerpoint/2010/main" val="1825126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Cohabitants</a:t>
            </a:r>
            <a:r>
              <a:rPr lang="nl-BE" dirty="0"/>
              <a:t> as </a:t>
            </a:r>
            <a:r>
              <a:rPr lang="nl-BE" dirty="0" err="1"/>
              <a:t>Sureties</a:t>
            </a:r>
            <a:r>
              <a:rPr lang="nl-BE" dirty="0"/>
              <a:t>: </a:t>
            </a:r>
            <a:r>
              <a:rPr lang="nl-BE" dirty="0" err="1"/>
              <a:t>Comparison</a:t>
            </a:r>
            <a:endParaRPr lang="nl-BE" dirty="0"/>
          </a:p>
        </p:txBody>
      </p:sp>
      <p:sp>
        <p:nvSpPr>
          <p:cNvPr id="3" name="Tijdelijke aanduiding voor inhoud 2"/>
          <p:cNvSpPr>
            <a:spLocks noGrp="1"/>
          </p:cNvSpPr>
          <p:nvPr>
            <p:ph idx="1"/>
          </p:nvPr>
        </p:nvSpPr>
        <p:spPr>
          <a:xfrm>
            <a:off x="838200" y="1625600"/>
            <a:ext cx="10515600" cy="4793673"/>
          </a:xfrm>
        </p:spPr>
        <p:txBody>
          <a:bodyPr>
            <a:normAutofit fontScale="92500" lnSpcReduction="10000"/>
          </a:bodyPr>
          <a:lstStyle/>
          <a:p>
            <a:r>
              <a:rPr lang="en-US" dirty="0"/>
              <a:t>As in the decision of the German Constitutional Court, the position of the House of Lords amounts to substantive, not just formal autonomy.</a:t>
            </a:r>
          </a:p>
          <a:p>
            <a:r>
              <a:rPr lang="en-US" dirty="0"/>
              <a:t>In both legal systems a deductive reasoning from precedents or statutes in their common acceptance leads to some harsh result, which for part of the judges is a cause to reason inductively: which result would be fair and how may we reach it with legal concepts, principles and possible interpretations that fit with our legal system?</a:t>
            </a:r>
          </a:p>
          <a:p>
            <a:r>
              <a:rPr lang="en-US" dirty="0"/>
              <a:t>It is interesting to note that the opposition is not between the German legal system and the English legal system, but within each of those systems: the difference in reasoning is linked to the personality of the more formally oriented judges, having a feeling to be bound by rules, to be interpreted narrowly, however harsh the result may be, as opposed to more functionally oriented, more flexible, judges, who feel free to interpret and use concepts, rules and principles more creatively.</a:t>
            </a:r>
          </a:p>
        </p:txBody>
      </p:sp>
    </p:spTree>
    <p:extLst>
      <p:ext uri="{BB962C8B-B14F-4D97-AF65-F5344CB8AC3E}">
        <p14:creationId xmlns:p14="http://schemas.microsoft.com/office/powerpoint/2010/main" val="1181016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Cohabitants</a:t>
            </a:r>
            <a:r>
              <a:rPr lang="nl-BE" dirty="0"/>
              <a:t> as </a:t>
            </a:r>
            <a:r>
              <a:rPr lang="nl-BE" dirty="0" err="1"/>
              <a:t>Sureties</a:t>
            </a:r>
            <a:r>
              <a:rPr lang="nl-BE" dirty="0"/>
              <a:t>: France</a:t>
            </a:r>
          </a:p>
        </p:txBody>
      </p:sp>
      <p:sp>
        <p:nvSpPr>
          <p:cNvPr id="3" name="Tijdelijke aanduiding voor inhoud 2"/>
          <p:cNvSpPr>
            <a:spLocks noGrp="1"/>
          </p:cNvSpPr>
          <p:nvPr>
            <p:ph idx="1"/>
          </p:nvPr>
        </p:nvSpPr>
        <p:spPr>
          <a:xfrm>
            <a:off x="838200" y="1625600"/>
            <a:ext cx="10515600" cy="4830617"/>
          </a:xfrm>
        </p:spPr>
        <p:txBody>
          <a:bodyPr>
            <a:normAutofit lnSpcReduction="10000"/>
          </a:bodyPr>
          <a:lstStyle/>
          <a:p>
            <a:r>
              <a:rPr lang="nl-BE" dirty="0" err="1"/>
              <a:t>Similar</a:t>
            </a:r>
            <a:r>
              <a:rPr lang="nl-BE" dirty="0"/>
              <a:t> </a:t>
            </a:r>
            <a:r>
              <a:rPr lang="nl-BE" dirty="0" err="1"/>
              <a:t>problems</a:t>
            </a:r>
            <a:r>
              <a:rPr lang="nl-BE" dirty="0"/>
              <a:t> in France have led </a:t>
            </a:r>
            <a:r>
              <a:rPr lang="nl-BE" dirty="0" err="1"/>
              <a:t>to</a:t>
            </a:r>
            <a:r>
              <a:rPr lang="nl-BE" dirty="0"/>
              <a:t> a new </a:t>
            </a:r>
            <a:r>
              <a:rPr lang="nl-BE" dirty="0" err="1"/>
              <a:t>provision</a:t>
            </a:r>
            <a:r>
              <a:rPr lang="nl-BE" dirty="0"/>
              <a:t> in the </a:t>
            </a:r>
            <a:r>
              <a:rPr lang="nl-BE" dirty="0" err="1"/>
              <a:t>Civil</a:t>
            </a:r>
            <a:r>
              <a:rPr lang="nl-BE" dirty="0"/>
              <a:t> Code, </a:t>
            </a:r>
            <a:r>
              <a:rPr lang="nl-BE" dirty="0" err="1"/>
              <a:t>enacted</a:t>
            </a:r>
            <a:r>
              <a:rPr lang="nl-BE" dirty="0"/>
              <a:t> in 2016:</a:t>
            </a:r>
          </a:p>
          <a:p>
            <a:r>
              <a:rPr lang="en-US" dirty="0"/>
              <a:t>“</a:t>
            </a:r>
            <a:r>
              <a:rPr lang="en-US" i="1" dirty="0"/>
              <a:t>There is also duress where one contracting party exploits the other’s state of dependence and obtains an undertaking to which the latter would not have agreed in the absence of such constraint, and gains from it a manifestly excessive advantage</a:t>
            </a:r>
            <a:r>
              <a:rPr lang="en-US" dirty="0"/>
              <a:t>.” (art.1143)</a:t>
            </a:r>
          </a:p>
          <a:p>
            <a:r>
              <a:rPr lang="en-US" dirty="0"/>
              <a:t>Of course, also under the new provision case law in France may diverge considerably. More ‘liberal’ judges may refrain from applying article 1143, considering that there is no ‘exploitation’ of someone’s dependency, or no ‘dependence’, or no ‘manifestly excessive advantage’, whereas more ‘socially oriented’ judges may be happy to use that provision for protecting weaker parties against economically strong </a:t>
            </a:r>
            <a:r>
              <a:rPr lang="en-US" dirty="0" err="1"/>
              <a:t>organisations</a:t>
            </a:r>
            <a:r>
              <a:rPr lang="en-US" dirty="0"/>
              <a:t> such as banks.</a:t>
            </a:r>
            <a:endParaRPr lang="nl-BE" dirty="0"/>
          </a:p>
        </p:txBody>
      </p:sp>
    </p:spTree>
    <p:extLst>
      <p:ext uri="{BB962C8B-B14F-4D97-AF65-F5344CB8AC3E}">
        <p14:creationId xmlns:p14="http://schemas.microsoft.com/office/powerpoint/2010/main" val="2184285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3. </a:t>
            </a:r>
            <a:r>
              <a:rPr lang="nl-BE" b="1" dirty="0" err="1"/>
              <a:t>Rights</a:t>
            </a:r>
            <a:r>
              <a:rPr lang="nl-BE" b="1" dirty="0"/>
              <a:t> v Remedies</a:t>
            </a:r>
          </a:p>
        </p:txBody>
      </p:sp>
      <p:sp>
        <p:nvSpPr>
          <p:cNvPr id="3" name="Tijdelijke aanduiding voor inhoud 2"/>
          <p:cNvSpPr>
            <a:spLocks noGrp="1"/>
          </p:cNvSpPr>
          <p:nvPr>
            <p:ph idx="1"/>
          </p:nvPr>
        </p:nvSpPr>
        <p:spPr/>
        <p:txBody>
          <a:bodyPr/>
          <a:lstStyle/>
          <a:p>
            <a:r>
              <a:rPr lang="en-US" dirty="0"/>
              <a:t>In Middle-Ages access to </a:t>
            </a:r>
            <a:r>
              <a:rPr lang="en-US" b="1" dirty="0"/>
              <a:t>common law </a:t>
            </a:r>
            <a:r>
              <a:rPr lang="en-US" dirty="0"/>
              <a:t>courts was limited to actions for which a writ was available. The claimant had to buy the correct form of writ.  Hence, legal reasoning in common law has been </a:t>
            </a:r>
            <a:r>
              <a:rPr lang="en-US" dirty="0" err="1"/>
              <a:t>moulded</a:t>
            </a:r>
            <a:r>
              <a:rPr lang="en-US" dirty="0"/>
              <a:t> that way and didn’t substantially change up to now.</a:t>
            </a:r>
          </a:p>
          <a:p>
            <a:r>
              <a:rPr lang="en-US" dirty="0"/>
              <a:t>Although Roman Law was also build on actions, the </a:t>
            </a:r>
            <a:r>
              <a:rPr lang="en-US" b="1" dirty="0"/>
              <a:t>continental legal systems</a:t>
            </a:r>
            <a:r>
              <a:rPr lang="en-US" dirty="0"/>
              <a:t> didn’t inherit this procedural approach, but have always reasoned from rights.</a:t>
            </a:r>
            <a:endParaRPr lang="nl-BE" dirty="0"/>
          </a:p>
        </p:txBody>
      </p:sp>
    </p:spTree>
    <p:extLst>
      <p:ext uri="{BB962C8B-B14F-4D97-AF65-F5344CB8AC3E}">
        <p14:creationId xmlns:p14="http://schemas.microsoft.com/office/powerpoint/2010/main" val="2822030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Rights</a:t>
            </a:r>
            <a:r>
              <a:rPr lang="nl-BE" dirty="0"/>
              <a:t> v Remedies</a:t>
            </a:r>
          </a:p>
        </p:txBody>
      </p:sp>
      <p:sp>
        <p:nvSpPr>
          <p:cNvPr id="3" name="Tijdelijke aanduiding voor inhoud 2"/>
          <p:cNvSpPr>
            <a:spLocks noGrp="1"/>
          </p:cNvSpPr>
          <p:nvPr>
            <p:ph idx="1"/>
          </p:nvPr>
        </p:nvSpPr>
        <p:spPr/>
        <p:txBody>
          <a:bodyPr/>
          <a:lstStyle/>
          <a:p>
            <a:r>
              <a:rPr lang="en-US" dirty="0"/>
              <a:t>However, this doesn’t mean that legal reasoning would be completely different on both sides of the Channel. </a:t>
            </a:r>
          </a:p>
          <a:p>
            <a:r>
              <a:rPr lang="en-US" dirty="0"/>
              <a:t>Rights are not absent in the Common Law. The availability of an action gives right to a remedy. The ‘Bill of Rights’ has not been called ‘Bill of Actions’. Human Rights could hardly be </a:t>
            </a:r>
            <a:r>
              <a:rPr lang="en-US" dirty="0" err="1"/>
              <a:t>moulded</a:t>
            </a:r>
            <a:r>
              <a:rPr lang="en-US" dirty="0"/>
              <a:t> into (more  limited) actions. </a:t>
            </a:r>
          </a:p>
          <a:p>
            <a:r>
              <a:rPr lang="en-US" dirty="0"/>
              <a:t>On the Continent, on the other hand, when rights are offended some remedy will be offered. Rights, actions and remedies are closely intertwined. Rights and remedies are two sides of the same coin, be it a Euro or a Pound.</a:t>
            </a:r>
            <a:endParaRPr lang="nl-BE" dirty="0"/>
          </a:p>
        </p:txBody>
      </p:sp>
    </p:spTree>
    <p:extLst>
      <p:ext uri="{BB962C8B-B14F-4D97-AF65-F5344CB8AC3E}">
        <p14:creationId xmlns:p14="http://schemas.microsoft.com/office/powerpoint/2010/main" val="2096327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Rights</a:t>
            </a:r>
            <a:r>
              <a:rPr lang="nl-BE" dirty="0"/>
              <a:t> v Remedies</a:t>
            </a:r>
          </a:p>
        </p:txBody>
      </p:sp>
      <p:sp>
        <p:nvSpPr>
          <p:cNvPr id="3" name="Tijdelijke aanduiding voor inhoud 2"/>
          <p:cNvSpPr>
            <a:spLocks noGrp="1"/>
          </p:cNvSpPr>
          <p:nvPr>
            <p:ph idx="1"/>
          </p:nvPr>
        </p:nvSpPr>
        <p:spPr>
          <a:xfrm>
            <a:off x="838200" y="1607126"/>
            <a:ext cx="10515600" cy="4793673"/>
          </a:xfrm>
        </p:spPr>
        <p:txBody>
          <a:bodyPr>
            <a:normAutofit/>
          </a:bodyPr>
          <a:lstStyle/>
          <a:p>
            <a:r>
              <a:rPr lang="en-US" dirty="0"/>
              <a:t>In a way it is just a matter of wording things. </a:t>
            </a:r>
          </a:p>
          <a:p>
            <a:r>
              <a:rPr lang="en-US" dirty="0"/>
              <a:t>On the continent someone has some right and in order to cure the offense the law offers a certain remedy. </a:t>
            </a:r>
          </a:p>
          <a:p>
            <a:r>
              <a:rPr lang="en-US" dirty="0"/>
              <a:t>The common law makes a kind of shortcut: the person has a right to a particular remedy. </a:t>
            </a:r>
          </a:p>
          <a:p>
            <a:r>
              <a:rPr lang="en-US" dirty="0"/>
              <a:t>The result is the same. </a:t>
            </a:r>
          </a:p>
          <a:p>
            <a:r>
              <a:rPr lang="en-US" dirty="0"/>
              <a:t>Of course, the different approach has consequences for judicial reasoning and may also entail differences as to the practical results, but eventually ‘rights’ and ‘remedies’ are present in all types of reasoning.</a:t>
            </a:r>
            <a:endParaRPr lang="nl-BE" dirty="0"/>
          </a:p>
        </p:txBody>
      </p:sp>
    </p:spTree>
    <p:extLst>
      <p:ext uri="{BB962C8B-B14F-4D97-AF65-F5344CB8AC3E}">
        <p14:creationId xmlns:p14="http://schemas.microsoft.com/office/powerpoint/2010/main" val="364291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0835"/>
            <a:ext cx="10515600" cy="1801524"/>
          </a:xfrm>
        </p:spPr>
        <p:txBody>
          <a:bodyPr/>
          <a:lstStyle/>
          <a:p>
            <a:r>
              <a:rPr lang="nl-BE" b="1" dirty="0"/>
              <a:t>4. </a:t>
            </a:r>
            <a:r>
              <a:rPr lang="nl-BE" b="1" dirty="0" err="1"/>
              <a:t>Reasoning</a:t>
            </a:r>
            <a:r>
              <a:rPr lang="nl-BE" b="1" dirty="0"/>
              <a:t> </a:t>
            </a:r>
            <a:r>
              <a:rPr lang="nl-BE" b="1" dirty="0" err="1"/>
              <a:t>within</a:t>
            </a:r>
            <a:r>
              <a:rPr lang="nl-BE" b="1" dirty="0"/>
              <a:t> </a:t>
            </a:r>
            <a:r>
              <a:rPr lang="nl-BE" b="1" dirty="0" err="1"/>
              <a:t>Diverging</a:t>
            </a:r>
            <a:r>
              <a:rPr lang="nl-BE" b="1" dirty="0"/>
              <a:t> </a:t>
            </a:r>
            <a:r>
              <a:rPr lang="nl-BE" b="1" dirty="0" err="1"/>
              <a:t>Frameworks</a:t>
            </a:r>
            <a:endParaRPr lang="nl-BE" b="1" dirty="0"/>
          </a:p>
        </p:txBody>
      </p:sp>
      <p:sp>
        <p:nvSpPr>
          <p:cNvPr id="3" name="Tijdelijke aanduiding voor inhoud 2"/>
          <p:cNvSpPr>
            <a:spLocks noGrp="1"/>
          </p:cNvSpPr>
          <p:nvPr>
            <p:ph idx="1"/>
          </p:nvPr>
        </p:nvSpPr>
        <p:spPr>
          <a:xfrm>
            <a:off x="838200" y="1320800"/>
            <a:ext cx="10515600" cy="5394035"/>
          </a:xfrm>
        </p:spPr>
        <p:txBody>
          <a:bodyPr>
            <a:normAutofit fontScale="92500" lnSpcReduction="10000"/>
          </a:bodyPr>
          <a:lstStyle/>
          <a:p>
            <a:r>
              <a:rPr lang="en-US" dirty="0"/>
              <a:t>Reasoning may have universal characteristics, as many legal theorists assume, but it is also obvious that legal systems may diverge considerably as to concepts, rules, values, culture, tradition, </a:t>
            </a:r>
            <a:r>
              <a:rPr lang="en-US" dirty="0" err="1"/>
              <a:t>etc</a:t>
            </a:r>
            <a:r>
              <a:rPr lang="en-US" dirty="0"/>
              <a:t>, and that this is influencing the roads followed in legal reasoning and/or its results, as most </a:t>
            </a:r>
            <a:r>
              <a:rPr lang="en-US" dirty="0" err="1"/>
              <a:t>comparatists</a:t>
            </a:r>
            <a:r>
              <a:rPr lang="en-US" dirty="0"/>
              <a:t> </a:t>
            </a:r>
            <a:r>
              <a:rPr lang="en-US" dirty="0" err="1"/>
              <a:t>emphasise</a:t>
            </a:r>
            <a:r>
              <a:rPr lang="en-US" dirty="0"/>
              <a:t>.</a:t>
            </a:r>
          </a:p>
          <a:p>
            <a:r>
              <a:rPr lang="en-US" dirty="0"/>
              <a:t>Indeed, the culture of the legal community involved will strongly influence (judges’) legal reasoning. Some views are deeply embedded in this culture and constitute the paradigmatic framework within which lawyers reason and within which divergent opinions and debates are possible. </a:t>
            </a:r>
          </a:p>
          <a:p>
            <a:r>
              <a:rPr lang="en-US" dirty="0"/>
              <a:t>François </a:t>
            </a:r>
            <a:r>
              <a:rPr lang="en-US" dirty="0" err="1"/>
              <a:t>Gény</a:t>
            </a:r>
            <a:r>
              <a:rPr lang="en-US" dirty="0"/>
              <a:t> gave the example of a French judge, Paul </a:t>
            </a:r>
            <a:r>
              <a:rPr lang="en-US" dirty="0" err="1"/>
              <a:t>Magnaud</a:t>
            </a:r>
            <a:r>
              <a:rPr lang="en-US" dirty="0"/>
              <a:t>, in the late 19th century who reasoned outside that framework. </a:t>
            </a:r>
            <a:r>
              <a:rPr lang="en-US" dirty="0" err="1"/>
              <a:t>Magnaud</a:t>
            </a:r>
            <a:r>
              <a:rPr lang="en-US" dirty="0"/>
              <a:t> always decided according to his, rather progressive, views on equity, in </a:t>
            </a:r>
            <a:r>
              <a:rPr lang="en-US" dirty="0" err="1"/>
              <a:t>favour</a:t>
            </a:r>
            <a:r>
              <a:rPr lang="en-US" dirty="0"/>
              <a:t> of the poor, whatever the legal rules were. Unfortunately, on appeal judges decided otherwise, precisely because his legal reasoning did not remain within the paradigmatic framework of French legal culture in that period.</a:t>
            </a:r>
          </a:p>
        </p:txBody>
      </p:sp>
    </p:spTree>
    <p:extLst>
      <p:ext uri="{BB962C8B-B14F-4D97-AF65-F5344CB8AC3E}">
        <p14:creationId xmlns:p14="http://schemas.microsoft.com/office/powerpoint/2010/main" val="4166839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Reasoning</a:t>
            </a:r>
            <a:r>
              <a:rPr lang="nl-BE" dirty="0"/>
              <a:t> </a:t>
            </a:r>
            <a:r>
              <a:rPr lang="nl-BE" dirty="0" err="1"/>
              <a:t>within</a:t>
            </a:r>
            <a:r>
              <a:rPr lang="nl-BE" dirty="0"/>
              <a:t> </a:t>
            </a:r>
            <a:r>
              <a:rPr lang="nl-BE" dirty="0" err="1"/>
              <a:t>Diverging</a:t>
            </a:r>
            <a:r>
              <a:rPr lang="nl-BE" dirty="0"/>
              <a:t> </a:t>
            </a:r>
            <a:r>
              <a:rPr lang="nl-BE" dirty="0" err="1"/>
              <a:t>Frameworks</a:t>
            </a:r>
            <a:endParaRPr lang="nl-BE" dirty="0"/>
          </a:p>
        </p:txBody>
      </p:sp>
      <p:sp>
        <p:nvSpPr>
          <p:cNvPr id="3" name="Tijdelijke aanduiding voor inhoud 2"/>
          <p:cNvSpPr>
            <a:spLocks noGrp="1"/>
          </p:cNvSpPr>
          <p:nvPr>
            <p:ph idx="1"/>
          </p:nvPr>
        </p:nvSpPr>
        <p:spPr>
          <a:xfrm>
            <a:off x="838200" y="1690688"/>
            <a:ext cx="10515600" cy="4728585"/>
          </a:xfrm>
        </p:spPr>
        <p:txBody>
          <a:bodyPr>
            <a:normAutofit fontScale="92500" lnSpcReduction="10000"/>
          </a:bodyPr>
          <a:lstStyle/>
          <a:p>
            <a:pPr marL="0" indent="0">
              <a:buNone/>
            </a:pPr>
            <a:r>
              <a:rPr lang="en-US" dirty="0"/>
              <a:t>This </a:t>
            </a:r>
            <a:r>
              <a:rPr lang="en-US" b="1" dirty="0"/>
              <a:t>paradigmatic framework  </a:t>
            </a:r>
            <a:r>
              <a:rPr lang="en-US" dirty="0"/>
              <a:t>includes:</a:t>
            </a:r>
          </a:p>
          <a:p>
            <a:pPr marL="0" indent="0">
              <a:buNone/>
            </a:pPr>
            <a:r>
              <a:rPr lang="en-US" dirty="0"/>
              <a:t>(a)	A </a:t>
            </a:r>
            <a:r>
              <a:rPr lang="en-US" b="1" dirty="0"/>
              <a:t>concept of law </a:t>
            </a:r>
            <a:r>
              <a:rPr lang="en-US" dirty="0"/>
              <a:t>(including the position of law towards other social norms)</a:t>
            </a:r>
          </a:p>
          <a:p>
            <a:pPr marL="0" indent="0">
              <a:buNone/>
            </a:pPr>
            <a:r>
              <a:rPr lang="en-US" dirty="0"/>
              <a:t>(b)	A </a:t>
            </a:r>
            <a:r>
              <a:rPr lang="en-US" b="1" dirty="0"/>
              <a:t>theory of valid legal sources </a:t>
            </a:r>
            <a:r>
              <a:rPr lang="en-US" dirty="0"/>
              <a:t>(including their hierarchy)</a:t>
            </a:r>
          </a:p>
          <a:p>
            <a:pPr marL="0" indent="0">
              <a:buNone/>
            </a:pPr>
            <a:r>
              <a:rPr lang="en-US" dirty="0"/>
              <a:t>(c)	A </a:t>
            </a:r>
            <a:r>
              <a:rPr lang="en-US" b="1" dirty="0"/>
              <a:t>methodology of law </a:t>
            </a:r>
            <a:r>
              <a:rPr lang="en-US" dirty="0"/>
              <a:t>(e.g. the standard style of writing for statutes and for judicial decisions)</a:t>
            </a:r>
          </a:p>
          <a:p>
            <a:pPr marL="0" indent="0">
              <a:buNone/>
            </a:pPr>
            <a:r>
              <a:rPr lang="en-US" dirty="0"/>
              <a:t>(d)	A </a:t>
            </a:r>
            <a:r>
              <a:rPr lang="en-US" b="1" dirty="0"/>
              <a:t>theory of argumentation </a:t>
            </a:r>
            <a:r>
              <a:rPr lang="en-US" dirty="0"/>
              <a:t>(can, for instance, non-legal arguments be used?)</a:t>
            </a:r>
          </a:p>
          <a:p>
            <a:pPr marL="0" indent="0">
              <a:buNone/>
            </a:pPr>
            <a:r>
              <a:rPr lang="en-US" dirty="0"/>
              <a:t>(e)	A </a:t>
            </a:r>
            <a:r>
              <a:rPr lang="en-US" b="1" dirty="0"/>
              <a:t>theory of legitimation </a:t>
            </a:r>
            <a:r>
              <a:rPr lang="en-US" dirty="0"/>
              <a:t>of the law (e.g. a purely formal legitimation or (also) one on the basis of moral or religious values?)</a:t>
            </a:r>
          </a:p>
          <a:p>
            <a:pPr marL="0" indent="0">
              <a:buNone/>
            </a:pPr>
            <a:r>
              <a:rPr lang="en-US" dirty="0"/>
              <a:t>(f)	A </a:t>
            </a:r>
            <a:r>
              <a:rPr lang="en-US" b="1" dirty="0"/>
              <a:t>common basic ideology </a:t>
            </a:r>
            <a:r>
              <a:rPr lang="en-US" dirty="0"/>
              <a:t>(common basic values and a common basic world view prevalent in that community and society, not only related to law)</a:t>
            </a:r>
          </a:p>
          <a:p>
            <a:endParaRPr lang="nl-BE" dirty="0"/>
          </a:p>
        </p:txBody>
      </p:sp>
    </p:spTree>
    <p:extLst>
      <p:ext uri="{BB962C8B-B14F-4D97-AF65-F5344CB8AC3E}">
        <p14:creationId xmlns:p14="http://schemas.microsoft.com/office/powerpoint/2010/main" val="2574980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Reasoning</a:t>
            </a:r>
            <a:r>
              <a:rPr lang="nl-BE" dirty="0"/>
              <a:t> </a:t>
            </a:r>
            <a:r>
              <a:rPr lang="nl-BE" dirty="0" err="1"/>
              <a:t>within</a:t>
            </a:r>
            <a:r>
              <a:rPr lang="nl-BE" dirty="0"/>
              <a:t> a </a:t>
            </a:r>
            <a:r>
              <a:rPr lang="nl-BE" dirty="0" err="1"/>
              <a:t>Diverging</a:t>
            </a:r>
            <a:r>
              <a:rPr lang="nl-BE" dirty="0"/>
              <a:t> Framework</a:t>
            </a:r>
          </a:p>
        </p:txBody>
      </p:sp>
      <p:sp>
        <p:nvSpPr>
          <p:cNvPr id="3" name="Tijdelijke aanduiding voor inhoud 2"/>
          <p:cNvSpPr>
            <a:spLocks noGrp="1"/>
          </p:cNvSpPr>
          <p:nvPr>
            <p:ph idx="1"/>
          </p:nvPr>
        </p:nvSpPr>
        <p:spPr/>
        <p:txBody>
          <a:bodyPr/>
          <a:lstStyle/>
          <a:p>
            <a:r>
              <a:rPr lang="en-US" dirty="0"/>
              <a:t>Diverging views on one or more of those </a:t>
            </a:r>
            <a:r>
              <a:rPr lang="en-US" dirty="0" err="1"/>
              <a:t>paradigmatical</a:t>
            </a:r>
            <a:r>
              <a:rPr lang="en-US" dirty="0"/>
              <a:t> points will influence legal reasoning. </a:t>
            </a:r>
          </a:p>
          <a:p>
            <a:r>
              <a:rPr lang="en-US" dirty="0"/>
              <a:t>For instance, the acceptance on the Continent of ‘</a:t>
            </a:r>
            <a:r>
              <a:rPr lang="en-US" i="1" dirty="0" err="1"/>
              <a:t>travaux</a:t>
            </a:r>
            <a:r>
              <a:rPr lang="en-US" i="1" dirty="0"/>
              <a:t> </a:t>
            </a:r>
            <a:r>
              <a:rPr lang="en-US" i="1" dirty="0" err="1"/>
              <a:t>préparatoires</a:t>
            </a:r>
            <a:r>
              <a:rPr lang="en-US" dirty="0"/>
              <a:t>’ as a useful source for interpreting statutes may lead to other results than if it was not classified as a valid legal source, as is still generally the case in the Common Law. </a:t>
            </a:r>
          </a:p>
          <a:p>
            <a:r>
              <a:rPr lang="en-US" dirty="0"/>
              <a:t>The acceptability or not of non-legal arguments within legal reasoning may also strongly influence the result. For example, policy arguments  and arguments from economic rationality  are much more present in Common Law judicial decisions than on the Continent.</a:t>
            </a:r>
            <a:endParaRPr lang="nl-BE" dirty="0"/>
          </a:p>
        </p:txBody>
      </p:sp>
    </p:spTree>
    <p:extLst>
      <p:ext uri="{BB962C8B-B14F-4D97-AF65-F5344CB8AC3E}">
        <p14:creationId xmlns:p14="http://schemas.microsoft.com/office/powerpoint/2010/main" val="781991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Reasoning</a:t>
            </a:r>
            <a:r>
              <a:rPr lang="nl-BE" dirty="0"/>
              <a:t> </a:t>
            </a:r>
            <a:r>
              <a:rPr lang="nl-BE" dirty="0" err="1"/>
              <a:t>within</a:t>
            </a:r>
            <a:r>
              <a:rPr lang="nl-BE" dirty="0"/>
              <a:t> </a:t>
            </a:r>
            <a:r>
              <a:rPr lang="nl-BE" dirty="0" err="1"/>
              <a:t>Diverging</a:t>
            </a:r>
            <a:r>
              <a:rPr lang="nl-BE" dirty="0"/>
              <a:t> </a:t>
            </a:r>
            <a:r>
              <a:rPr lang="nl-BE" dirty="0" err="1"/>
              <a:t>Frameworks</a:t>
            </a:r>
            <a:endParaRPr lang="nl-BE" dirty="0"/>
          </a:p>
        </p:txBody>
      </p:sp>
      <p:sp>
        <p:nvSpPr>
          <p:cNvPr id="3" name="Tijdelijke aanduiding voor inhoud 2"/>
          <p:cNvSpPr>
            <a:spLocks noGrp="1"/>
          </p:cNvSpPr>
          <p:nvPr>
            <p:ph idx="1"/>
          </p:nvPr>
        </p:nvSpPr>
        <p:spPr/>
        <p:txBody>
          <a:bodyPr/>
          <a:lstStyle/>
          <a:p>
            <a:pPr marL="0" indent="0">
              <a:buNone/>
            </a:pPr>
            <a:r>
              <a:rPr lang="en-US" dirty="0"/>
              <a:t>In order to </a:t>
            </a:r>
            <a:r>
              <a:rPr lang="en-US" dirty="0" err="1"/>
              <a:t>analyse</a:t>
            </a:r>
            <a:r>
              <a:rPr lang="en-US" dirty="0"/>
              <a:t> differences and divergences between legal reasoning in the Common Law and on the Continent, we will now discuss </a:t>
            </a:r>
          </a:p>
          <a:p>
            <a:r>
              <a:rPr lang="en-US" dirty="0"/>
              <a:t>the role of courts, </a:t>
            </a:r>
          </a:p>
          <a:p>
            <a:r>
              <a:rPr lang="en-US" dirty="0"/>
              <a:t>the legal profession, </a:t>
            </a:r>
          </a:p>
          <a:p>
            <a:r>
              <a:rPr lang="en-US" dirty="0"/>
              <a:t>the style of judicial decisions, and </a:t>
            </a:r>
          </a:p>
          <a:p>
            <a:r>
              <a:rPr lang="en-US" dirty="0"/>
              <a:t>the role of legal traditions.</a:t>
            </a:r>
            <a:endParaRPr lang="nl-BE" dirty="0"/>
          </a:p>
        </p:txBody>
      </p:sp>
    </p:spTree>
    <p:extLst>
      <p:ext uri="{BB962C8B-B14F-4D97-AF65-F5344CB8AC3E}">
        <p14:creationId xmlns:p14="http://schemas.microsoft.com/office/powerpoint/2010/main" val="1180721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4.1 The </a:t>
            </a:r>
            <a:r>
              <a:rPr lang="nl-BE" b="1" dirty="0" err="1"/>
              <a:t>Role</a:t>
            </a:r>
            <a:r>
              <a:rPr lang="nl-BE" b="1" dirty="0"/>
              <a:t> of Courts</a:t>
            </a:r>
          </a:p>
        </p:txBody>
      </p:sp>
      <p:sp>
        <p:nvSpPr>
          <p:cNvPr id="3" name="Tijdelijke aanduiding voor inhoud 2"/>
          <p:cNvSpPr>
            <a:spLocks noGrp="1"/>
          </p:cNvSpPr>
          <p:nvPr>
            <p:ph idx="1"/>
          </p:nvPr>
        </p:nvSpPr>
        <p:spPr>
          <a:xfrm>
            <a:off x="838200" y="1579418"/>
            <a:ext cx="10515600" cy="4597545"/>
          </a:xfrm>
        </p:spPr>
        <p:txBody>
          <a:bodyPr>
            <a:normAutofit lnSpcReduction="10000"/>
          </a:bodyPr>
          <a:lstStyle/>
          <a:p>
            <a:r>
              <a:rPr lang="nl-BE" dirty="0"/>
              <a:t>Traditional view, on the Continent: </a:t>
            </a:r>
            <a:r>
              <a:rPr lang="nl-BE" dirty="0" err="1"/>
              <a:t>dispute</a:t>
            </a:r>
            <a:r>
              <a:rPr lang="nl-BE" dirty="0"/>
              <a:t> </a:t>
            </a:r>
            <a:r>
              <a:rPr lang="nl-BE" dirty="0" err="1"/>
              <a:t>resolution</a:t>
            </a:r>
            <a:r>
              <a:rPr lang="nl-BE" dirty="0"/>
              <a:t>, no </a:t>
            </a:r>
            <a:r>
              <a:rPr lang="nl-BE" dirty="0" err="1"/>
              <a:t>creative</a:t>
            </a:r>
            <a:r>
              <a:rPr lang="nl-BE" dirty="0"/>
              <a:t> </a:t>
            </a:r>
            <a:r>
              <a:rPr lang="nl-BE" dirty="0" err="1"/>
              <a:t>role</a:t>
            </a:r>
            <a:r>
              <a:rPr lang="nl-BE" dirty="0"/>
              <a:t> </a:t>
            </a:r>
            <a:r>
              <a:rPr lang="nl-BE" dirty="0" err="1"/>
              <a:t>for</a:t>
            </a:r>
            <a:r>
              <a:rPr lang="nl-BE" dirty="0"/>
              <a:t> courts; in the Common Law: </a:t>
            </a:r>
            <a:r>
              <a:rPr lang="nl-BE" dirty="0" err="1"/>
              <a:t>dispute</a:t>
            </a:r>
            <a:r>
              <a:rPr lang="nl-BE" dirty="0"/>
              <a:t> </a:t>
            </a:r>
            <a:r>
              <a:rPr lang="nl-BE" dirty="0" err="1"/>
              <a:t>resolution</a:t>
            </a:r>
            <a:r>
              <a:rPr lang="nl-BE" dirty="0"/>
              <a:t> </a:t>
            </a:r>
            <a:r>
              <a:rPr lang="nl-BE" dirty="0" err="1"/>
              <a:t>and</a:t>
            </a:r>
            <a:r>
              <a:rPr lang="nl-BE" dirty="0"/>
              <a:t> </a:t>
            </a:r>
            <a:r>
              <a:rPr lang="nl-BE" dirty="0" err="1"/>
              <a:t>some</a:t>
            </a:r>
            <a:r>
              <a:rPr lang="nl-BE" dirty="0"/>
              <a:t> </a:t>
            </a:r>
            <a:r>
              <a:rPr lang="nl-BE" dirty="0" err="1"/>
              <a:t>ambiguity</a:t>
            </a:r>
            <a:r>
              <a:rPr lang="nl-BE" dirty="0"/>
              <a:t> as </a:t>
            </a:r>
            <a:r>
              <a:rPr lang="nl-BE" dirty="0" err="1"/>
              <a:t>to</a:t>
            </a:r>
            <a:r>
              <a:rPr lang="nl-BE" dirty="0"/>
              <a:t> the </a:t>
            </a:r>
            <a:r>
              <a:rPr lang="nl-BE" dirty="0" err="1"/>
              <a:t>role</a:t>
            </a:r>
            <a:r>
              <a:rPr lang="nl-BE" dirty="0"/>
              <a:t> of courts in making the </a:t>
            </a:r>
            <a:r>
              <a:rPr lang="nl-BE" dirty="0" err="1"/>
              <a:t>law</a:t>
            </a:r>
            <a:r>
              <a:rPr lang="nl-BE" dirty="0"/>
              <a:t>.</a:t>
            </a:r>
          </a:p>
          <a:p>
            <a:r>
              <a:rPr lang="nl-BE" dirty="0" err="1"/>
              <a:t>Individual</a:t>
            </a:r>
            <a:r>
              <a:rPr lang="nl-BE" dirty="0"/>
              <a:t> </a:t>
            </a:r>
            <a:r>
              <a:rPr lang="nl-BE" dirty="0" err="1"/>
              <a:t>judges</a:t>
            </a:r>
            <a:r>
              <a:rPr lang="nl-BE" dirty="0"/>
              <a:t> </a:t>
            </a:r>
            <a:r>
              <a:rPr lang="nl-BE" dirty="0" err="1"/>
              <a:t>and</a:t>
            </a:r>
            <a:r>
              <a:rPr lang="nl-BE" dirty="0"/>
              <a:t> </a:t>
            </a:r>
            <a:r>
              <a:rPr lang="nl-BE" dirty="0" err="1"/>
              <a:t>lower</a:t>
            </a:r>
            <a:r>
              <a:rPr lang="nl-BE" dirty="0"/>
              <a:t> courts do </a:t>
            </a:r>
            <a:r>
              <a:rPr lang="nl-BE" dirty="0" err="1"/>
              <a:t>not</a:t>
            </a:r>
            <a:r>
              <a:rPr lang="nl-BE" dirty="0"/>
              <a:t> </a:t>
            </a:r>
            <a:r>
              <a:rPr lang="nl-BE" dirty="0" err="1"/>
              <a:t>really</a:t>
            </a:r>
            <a:r>
              <a:rPr lang="nl-BE" dirty="0"/>
              <a:t> make </a:t>
            </a:r>
            <a:r>
              <a:rPr lang="nl-BE" dirty="0" err="1"/>
              <a:t>law</a:t>
            </a:r>
            <a:r>
              <a:rPr lang="nl-BE" dirty="0"/>
              <a:t>, on </a:t>
            </a:r>
            <a:r>
              <a:rPr lang="nl-BE" dirty="0" err="1"/>
              <a:t>either</a:t>
            </a:r>
            <a:r>
              <a:rPr lang="nl-BE" dirty="0"/>
              <a:t> side of the Channel, but the </a:t>
            </a:r>
            <a:r>
              <a:rPr lang="nl-BE" dirty="0" err="1"/>
              <a:t>judiciary</a:t>
            </a:r>
            <a:r>
              <a:rPr lang="nl-BE" dirty="0"/>
              <a:t> as a </a:t>
            </a:r>
            <a:r>
              <a:rPr lang="nl-BE" dirty="0" err="1"/>
              <a:t>whole</a:t>
            </a:r>
            <a:r>
              <a:rPr lang="nl-BE" dirty="0"/>
              <a:t>, </a:t>
            </a:r>
            <a:r>
              <a:rPr lang="nl-BE" dirty="0" err="1"/>
              <a:t>and</a:t>
            </a:r>
            <a:r>
              <a:rPr lang="nl-BE" dirty="0"/>
              <a:t> most </a:t>
            </a:r>
            <a:r>
              <a:rPr lang="nl-BE" dirty="0" err="1"/>
              <a:t>notably</a:t>
            </a:r>
            <a:r>
              <a:rPr lang="nl-BE" dirty="0"/>
              <a:t> </a:t>
            </a:r>
            <a:r>
              <a:rPr lang="nl-BE" dirty="0" err="1"/>
              <a:t>supreme</a:t>
            </a:r>
            <a:r>
              <a:rPr lang="nl-BE" dirty="0"/>
              <a:t> courts (</a:t>
            </a:r>
            <a:r>
              <a:rPr lang="nl-BE" dirty="0" err="1"/>
              <a:t>including</a:t>
            </a:r>
            <a:r>
              <a:rPr lang="nl-BE" dirty="0"/>
              <a:t> </a:t>
            </a:r>
            <a:r>
              <a:rPr lang="nl-BE" dirty="0" err="1"/>
              <a:t>constitutional</a:t>
            </a:r>
            <a:r>
              <a:rPr lang="nl-BE" dirty="0"/>
              <a:t> courts), does.</a:t>
            </a:r>
          </a:p>
          <a:p>
            <a:r>
              <a:rPr lang="en-US" dirty="0"/>
              <a:t>In Germany it is now largely accepted that trials aim not only at solving problems between parties but also at further developing the law. In several countries on the Continent, the (supreme) courts evolved slowly from a strict interpretation of statutory law in 19th century to a more flexible approach (most explicitly in The Netherlands).</a:t>
            </a:r>
            <a:endParaRPr lang="nl-BE" dirty="0"/>
          </a:p>
        </p:txBody>
      </p:sp>
    </p:spTree>
    <p:extLst>
      <p:ext uri="{BB962C8B-B14F-4D97-AF65-F5344CB8AC3E}">
        <p14:creationId xmlns:p14="http://schemas.microsoft.com/office/powerpoint/2010/main" val="2884750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The </a:t>
            </a:r>
            <a:r>
              <a:rPr lang="nl-BE" dirty="0" err="1"/>
              <a:t>Changed</a:t>
            </a:r>
            <a:r>
              <a:rPr lang="nl-BE" dirty="0"/>
              <a:t> </a:t>
            </a:r>
            <a:r>
              <a:rPr lang="nl-BE" dirty="0" err="1"/>
              <a:t>Role</a:t>
            </a:r>
            <a:r>
              <a:rPr lang="nl-BE" dirty="0"/>
              <a:t> of Courts on the Continent</a:t>
            </a:r>
          </a:p>
        </p:txBody>
      </p:sp>
      <p:sp>
        <p:nvSpPr>
          <p:cNvPr id="3" name="Tijdelijke aanduiding voor inhoud 2"/>
          <p:cNvSpPr>
            <a:spLocks noGrp="1"/>
          </p:cNvSpPr>
          <p:nvPr>
            <p:ph idx="1"/>
          </p:nvPr>
        </p:nvSpPr>
        <p:spPr>
          <a:xfrm>
            <a:off x="838200" y="1560945"/>
            <a:ext cx="10515600" cy="4904510"/>
          </a:xfrm>
        </p:spPr>
        <p:txBody>
          <a:bodyPr>
            <a:normAutofit fontScale="92500" lnSpcReduction="10000"/>
          </a:bodyPr>
          <a:lstStyle/>
          <a:p>
            <a:r>
              <a:rPr lang="en-US" dirty="0"/>
              <a:t>In addition, the creation, in the course of (mainly the second half of) twentieth century, of </a:t>
            </a:r>
            <a:r>
              <a:rPr lang="en-US" b="1" dirty="0"/>
              <a:t>constitutional courts</a:t>
            </a:r>
            <a:r>
              <a:rPr lang="en-US" dirty="0"/>
              <a:t>, in many European countries, and supra-national, </a:t>
            </a:r>
            <a:r>
              <a:rPr lang="en-US" b="1" dirty="0"/>
              <a:t>European courts </a:t>
            </a:r>
            <a:r>
              <a:rPr lang="en-US" dirty="0"/>
              <a:t>with the power to quash legislation, has influenced the traditional view on the role of courts and their (subordinate) relationship with legislation . </a:t>
            </a:r>
          </a:p>
          <a:p>
            <a:r>
              <a:rPr lang="en-US" dirty="0"/>
              <a:t>Courts are now also perceived as the </a:t>
            </a:r>
            <a:r>
              <a:rPr lang="en-US" b="1" dirty="0"/>
              <a:t>protectors of citizen against political majorities</a:t>
            </a:r>
            <a:r>
              <a:rPr lang="en-US" dirty="0"/>
              <a:t>, which is the core task of constitutional courts, </a:t>
            </a:r>
            <a:r>
              <a:rPr lang="en-US" b="1" dirty="0"/>
              <a:t>and against too generally worded rules, leading to absurd or unjust results</a:t>
            </a:r>
            <a:r>
              <a:rPr lang="en-US" dirty="0"/>
              <a:t> in some cases. </a:t>
            </a:r>
          </a:p>
          <a:p>
            <a:r>
              <a:rPr lang="en-US" dirty="0"/>
              <a:t>In contrast to the view dominating in the period after French revolution, the relationship between legislator and judge is now conceived more as a </a:t>
            </a:r>
            <a:r>
              <a:rPr lang="en-US" b="1" dirty="0"/>
              <a:t>division of </a:t>
            </a:r>
            <a:r>
              <a:rPr lang="en-US" b="1" dirty="0" err="1"/>
              <a:t>labour</a:t>
            </a:r>
            <a:r>
              <a:rPr lang="en-US" b="1" dirty="0"/>
              <a:t> </a:t>
            </a:r>
            <a:r>
              <a:rPr lang="en-US" dirty="0"/>
              <a:t>than as a strict hierarchy. Of course, it is still up to the legislator to lay down the rules, but, as the legislator cannot foresee every single case, some room must be left to the judge when applying those rules.</a:t>
            </a:r>
            <a:endParaRPr lang="nl-BE" dirty="0"/>
          </a:p>
        </p:txBody>
      </p:sp>
    </p:spTree>
    <p:extLst>
      <p:ext uri="{BB962C8B-B14F-4D97-AF65-F5344CB8AC3E}">
        <p14:creationId xmlns:p14="http://schemas.microsoft.com/office/powerpoint/2010/main" val="1890171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4.2 The Legal </a:t>
            </a:r>
            <a:r>
              <a:rPr lang="nl-BE" b="1" dirty="0" err="1"/>
              <a:t>Profession</a:t>
            </a:r>
            <a:endParaRPr lang="nl-BE" b="1" dirty="0"/>
          </a:p>
        </p:txBody>
      </p:sp>
      <p:sp>
        <p:nvSpPr>
          <p:cNvPr id="3" name="Tijdelijke aanduiding voor inhoud 2"/>
          <p:cNvSpPr>
            <a:spLocks noGrp="1"/>
          </p:cNvSpPr>
          <p:nvPr>
            <p:ph idx="1"/>
          </p:nvPr>
        </p:nvSpPr>
        <p:spPr>
          <a:xfrm>
            <a:off x="838200" y="1607128"/>
            <a:ext cx="10515600" cy="4784436"/>
          </a:xfrm>
        </p:spPr>
        <p:txBody>
          <a:bodyPr>
            <a:normAutofit lnSpcReduction="10000"/>
          </a:bodyPr>
          <a:lstStyle/>
          <a:p>
            <a:r>
              <a:rPr lang="nl-BE" dirty="0"/>
              <a:t>In England </a:t>
            </a:r>
            <a:r>
              <a:rPr lang="nl-BE" dirty="0" err="1"/>
              <a:t>judges</a:t>
            </a:r>
            <a:r>
              <a:rPr lang="nl-BE" dirty="0"/>
              <a:t> </a:t>
            </a:r>
            <a:r>
              <a:rPr lang="nl-BE" dirty="0" err="1"/>
              <a:t>always</a:t>
            </a:r>
            <a:r>
              <a:rPr lang="nl-BE" dirty="0"/>
              <a:t> have </a:t>
            </a:r>
            <a:r>
              <a:rPr lang="nl-BE" dirty="0" err="1"/>
              <a:t>played</a:t>
            </a:r>
            <a:r>
              <a:rPr lang="nl-BE" dirty="0"/>
              <a:t> a </a:t>
            </a:r>
            <a:r>
              <a:rPr lang="nl-BE" dirty="0" err="1"/>
              <a:t>key</a:t>
            </a:r>
            <a:r>
              <a:rPr lang="nl-BE" dirty="0"/>
              <a:t> </a:t>
            </a:r>
            <a:r>
              <a:rPr lang="nl-BE" dirty="0" err="1"/>
              <a:t>role</a:t>
            </a:r>
            <a:r>
              <a:rPr lang="nl-BE" dirty="0"/>
              <a:t> in </a:t>
            </a:r>
            <a:r>
              <a:rPr lang="nl-BE" dirty="0" err="1"/>
              <a:t>law</a:t>
            </a:r>
            <a:r>
              <a:rPr lang="nl-BE" dirty="0"/>
              <a:t>, as </a:t>
            </a:r>
            <a:r>
              <a:rPr lang="nl-BE" dirty="0" err="1"/>
              <a:t>from</a:t>
            </a:r>
            <a:r>
              <a:rPr lang="nl-BE" dirty="0"/>
              <a:t> 16th </a:t>
            </a:r>
            <a:r>
              <a:rPr lang="nl-BE" dirty="0" err="1"/>
              <a:t>century</a:t>
            </a:r>
            <a:r>
              <a:rPr lang="nl-BE" dirty="0"/>
              <a:t> </a:t>
            </a:r>
            <a:r>
              <a:rPr lang="nl-BE" dirty="0" err="1"/>
              <a:t>also</a:t>
            </a:r>
            <a:r>
              <a:rPr lang="nl-BE" dirty="0"/>
              <a:t> </a:t>
            </a:r>
            <a:r>
              <a:rPr lang="nl-BE" dirty="0" err="1"/>
              <a:t>for</a:t>
            </a:r>
            <a:r>
              <a:rPr lang="nl-BE" dirty="0"/>
              <a:t> the </a:t>
            </a:r>
            <a:r>
              <a:rPr lang="nl-BE" dirty="0" err="1"/>
              <a:t>development</a:t>
            </a:r>
            <a:r>
              <a:rPr lang="nl-BE" dirty="0"/>
              <a:t> of </a:t>
            </a:r>
            <a:r>
              <a:rPr lang="nl-BE" dirty="0" err="1"/>
              <a:t>legal</a:t>
            </a:r>
            <a:r>
              <a:rPr lang="nl-BE" dirty="0"/>
              <a:t> doctrine, </a:t>
            </a:r>
            <a:r>
              <a:rPr lang="nl-BE" dirty="0" err="1"/>
              <a:t>whereas</a:t>
            </a:r>
            <a:r>
              <a:rPr lang="nl-BE" dirty="0"/>
              <a:t> </a:t>
            </a:r>
            <a:r>
              <a:rPr lang="nl-BE" dirty="0" err="1"/>
              <a:t>academics</a:t>
            </a:r>
            <a:r>
              <a:rPr lang="nl-BE" dirty="0"/>
              <a:t> </a:t>
            </a:r>
            <a:r>
              <a:rPr lang="nl-BE" dirty="0" err="1"/>
              <a:t>came</a:t>
            </a:r>
            <a:r>
              <a:rPr lang="nl-BE" dirty="0"/>
              <a:t> </a:t>
            </a:r>
            <a:r>
              <a:rPr lang="nl-BE" dirty="0" err="1"/>
              <a:t>into</a:t>
            </a:r>
            <a:r>
              <a:rPr lang="nl-BE" dirty="0"/>
              <a:t> the picture </a:t>
            </a:r>
            <a:r>
              <a:rPr lang="nl-BE" dirty="0" err="1"/>
              <a:t>only</a:t>
            </a:r>
            <a:r>
              <a:rPr lang="nl-BE" dirty="0"/>
              <a:t> half a </a:t>
            </a:r>
            <a:r>
              <a:rPr lang="nl-BE" dirty="0" err="1"/>
              <a:t>century</a:t>
            </a:r>
            <a:r>
              <a:rPr lang="nl-BE" dirty="0"/>
              <a:t> </a:t>
            </a:r>
            <a:r>
              <a:rPr lang="nl-BE" dirty="0" err="1"/>
              <a:t>ago</a:t>
            </a:r>
            <a:r>
              <a:rPr lang="nl-BE" dirty="0"/>
              <a:t>.</a:t>
            </a:r>
          </a:p>
          <a:p>
            <a:r>
              <a:rPr lang="nl-BE" dirty="0"/>
              <a:t>In France </a:t>
            </a:r>
            <a:r>
              <a:rPr lang="nl-BE" dirty="0" err="1"/>
              <a:t>judges</a:t>
            </a:r>
            <a:r>
              <a:rPr lang="nl-BE" dirty="0"/>
              <a:t> even </a:t>
            </a:r>
            <a:r>
              <a:rPr lang="nl-BE" dirty="0" err="1"/>
              <a:t>enacted</a:t>
            </a:r>
            <a:r>
              <a:rPr lang="nl-BE" dirty="0"/>
              <a:t> </a:t>
            </a:r>
            <a:r>
              <a:rPr lang="nl-BE" dirty="0" err="1"/>
              <a:t>rules</a:t>
            </a:r>
            <a:r>
              <a:rPr lang="nl-BE" dirty="0"/>
              <a:t> </a:t>
            </a:r>
            <a:r>
              <a:rPr lang="nl-BE" dirty="0" err="1"/>
              <a:t>until</a:t>
            </a:r>
            <a:r>
              <a:rPr lang="nl-BE" dirty="0"/>
              <a:t> French </a:t>
            </a:r>
            <a:r>
              <a:rPr lang="nl-BE" dirty="0" err="1"/>
              <a:t>Revolution</a:t>
            </a:r>
            <a:r>
              <a:rPr lang="nl-BE" dirty="0"/>
              <a:t>, but </a:t>
            </a:r>
            <a:r>
              <a:rPr lang="nl-BE" dirty="0" err="1"/>
              <a:t>were</a:t>
            </a:r>
            <a:r>
              <a:rPr lang="nl-BE" dirty="0"/>
              <a:t> </a:t>
            </a:r>
            <a:r>
              <a:rPr lang="nl-BE" dirty="0" err="1"/>
              <a:t>after</a:t>
            </a:r>
            <a:r>
              <a:rPr lang="nl-BE" dirty="0"/>
              <a:t> </a:t>
            </a:r>
            <a:r>
              <a:rPr lang="nl-BE" dirty="0" err="1"/>
              <a:t>it</a:t>
            </a:r>
            <a:r>
              <a:rPr lang="nl-BE" dirty="0"/>
              <a:t> </a:t>
            </a:r>
            <a:r>
              <a:rPr lang="nl-BE" dirty="0" err="1"/>
              <a:t>completely</a:t>
            </a:r>
            <a:r>
              <a:rPr lang="nl-BE" dirty="0"/>
              <a:t> </a:t>
            </a:r>
            <a:r>
              <a:rPr lang="nl-BE" dirty="0" err="1"/>
              <a:t>subordinated</a:t>
            </a:r>
            <a:r>
              <a:rPr lang="nl-BE" dirty="0"/>
              <a:t> </a:t>
            </a:r>
            <a:r>
              <a:rPr lang="nl-BE" dirty="0" err="1"/>
              <a:t>to</a:t>
            </a:r>
            <a:r>
              <a:rPr lang="nl-BE" dirty="0"/>
              <a:t> the </a:t>
            </a:r>
            <a:r>
              <a:rPr lang="nl-BE" dirty="0" err="1"/>
              <a:t>legislator</a:t>
            </a:r>
            <a:r>
              <a:rPr lang="nl-BE" dirty="0"/>
              <a:t>, </a:t>
            </a:r>
            <a:r>
              <a:rPr lang="nl-BE" dirty="0" err="1"/>
              <a:t>with</a:t>
            </a:r>
            <a:r>
              <a:rPr lang="nl-BE" dirty="0"/>
              <a:t> </a:t>
            </a:r>
            <a:r>
              <a:rPr lang="nl-BE" dirty="0" err="1"/>
              <a:t>some</a:t>
            </a:r>
            <a:r>
              <a:rPr lang="nl-BE" dirty="0"/>
              <a:t> more flexibility as </a:t>
            </a:r>
            <a:r>
              <a:rPr lang="nl-BE" dirty="0" err="1"/>
              <a:t>to</a:t>
            </a:r>
            <a:r>
              <a:rPr lang="nl-BE" dirty="0"/>
              <a:t> </a:t>
            </a:r>
            <a:r>
              <a:rPr lang="nl-BE" dirty="0" err="1"/>
              <a:t>their</a:t>
            </a:r>
            <a:r>
              <a:rPr lang="nl-BE" dirty="0"/>
              <a:t> </a:t>
            </a:r>
            <a:r>
              <a:rPr lang="nl-BE" dirty="0" err="1"/>
              <a:t>creative</a:t>
            </a:r>
            <a:r>
              <a:rPr lang="nl-BE" dirty="0"/>
              <a:t> </a:t>
            </a:r>
            <a:r>
              <a:rPr lang="nl-BE" dirty="0" err="1"/>
              <a:t>role</a:t>
            </a:r>
            <a:r>
              <a:rPr lang="nl-BE" dirty="0"/>
              <a:t> as </a:t>
            </a:r>
            <a:r>
              <a:rPr lang="nl-BE" dirty="0" err="1"/>
              <a:t>from</a:t>
            </a:r>
            <a:r>
              <a:rPr lang="nl-BE" dirty="0"/>
              <a:t> 20th </a:t>
            </a:r>
            <a:r>
              <a:rPr lang="nl-BE" dirty="0" err="1"/>
              <a:t>century</a:t>
            </a:r>
            <a:r>
              <a:rPr lang="nl-BE" dirty="0"/>
              <a:t>. </a:t>
            </a:r>
            <a:r>
              <a:rPr lang="nl-BE" dirty="0" err="1"/>
              <a:t>Academics</a:t>
            </a:r>
            <a:r>
              <a:rPr lang="nl-BE" dirty="0"/>
              <a:t> in France have a </a:t>
            </a:r>
            <a:r>
              <a:rPr lang="nl-BE" dirty="0" err="1"/>
              <a:t>relatively</a:t>
            </a:r>
            <a:r>
              <a:rPr lang="nl-BE" dirty="0"/>
              <a:t> strong </a:t>
            </a:r>
            <a:r>
              <a:rPr lang="nl-BE" dirty="0" err="1"/>
              <a:t>position</a:t>
            </a:r>
            <a:r>
              <a:rPr lang="nl-BE" dirty="0"/>
              <a:t>.</a:t>
            </a:r>
          </a:p>
          <a:p>
            <a:r>
              <a:rPr lang="nl-BE" dirty="0"/>
              <a:t>In Germany </a:t>
            </a:r>
            <a:r>
              <a:rPr lang="nl-BE" dirty="0" err="1"/>
              <a:t>law</a:t>
            </a:r>
            <a:r>
              <a:rPr lang="nl-BE" dirty="0"/>
              <a:t> professors have a </a:t>
            </a:r>
            <a:r>
              <a:rPr lang="nl-BE" dirty="0" err="1"/>
              <a:t>very</a:t>
            </a:r>
            <a:r>
              <a:rPr lang="nl-BE" dirty="0"/>
              <a:t> strong </a:t>
            </a:r>
            <a:r>
              <a:rPr lang="nl-BE" dirty="0" err="1"/>
              <a:t>position</a:t>
            </a:r>
            <a:r>
              <a:rPr lang="nl-BE" dirty="0"/>
              <a:t>.</a:t>
            </a:r>
          </a:p>
          <a:p>
            <a:r>
              <a:rPr lang="nl-BE" dirty="0"/>
              <a:t>On the Continent </a:t>
            </a:r>
            <a:r>
              <a:rPr lang="nl-BE" dirty="0" err="1"/>
              <a:t>it</a:t>
            </a:r>
            <a:r>
              <a:rPr lang="nl-BE"/>
              <a:t> was </a:t>
            </a:r>
            <a:r>
              <a:rPr lang="nl-BE" dirty="0" err="1"/>
              <a:t>law</a:t>
            </a:r>
            <a:r>
              <a:rPr lang="nl-BE" dirty="0"/>
              <a:t> professors </a:t>
            </a:r>
            <a:r>
              <a:rPr lang="nl-BE" dirty="0" err="1"/>
              <a:t>who</a:t>
            </a:r>
            <a:r>
              <a:rPr lang="nl-BE" dirty="0"/>
              <a:t> </a:t>
            </a:r>
            <a:r>
              <a:rPr lang="nl-BE" dirty="0" err="1"/>
              <a:t>prepared</a:t>
            </a:r>
            <a:r>
              <a:rPr lang="nl-BE" dirty="0"/>
              <a:t> the codes.</a:t>
            </a:r>
          </a:p>
          <a:p>
            <a:r>
              <a:rPr lang="nl-BE" dirty="0"/>
              <a:t>On the Continent, </a:t>
            </a:r>
            <a:r>
              <a:rPr lang="nl-BE" dirty="0" err="1"/>
              <a:t>academic</a:t>
            </a:r>
            <a:r>
              <a:rPr lang="nl-BE" dirty="0"/>
              <a:t> </a:t>
            </a:r>
            <a:r>
              <a:rPr lang="nl-BE" dirty="0" err="1"/>
              <a:t>writings</a:t>
            </a:r>
            <a:r>
              <a:rPr lang="nl-BE" dirty="0"/>
              <a:t> have </a:t>
            </a:r>
            <a:r>
              <a:rPr lang="nl-BE" dirty="0" err="1"/>
              <a:t>always</a:t>
            </a:r>
            <a:r>
              <a:rPr lang="nl-BE" dirty="0"/>
              <a:t> been </a:t>
            </a:r>
            <a:r>
              <a:rPr lang="nl-BE" dirty="0" err="1"/>
              <a:t>authoritative</a:t>
            </a:r>
            <a:r>
              <a:rPr lang="nl-BE" dirty="0"/>
              <a:t> sources </a:t>
            </a:r>
            <a:r>
              <a:rPr lang="nl-BE" dirty="0" err="1"/>
              <a:t>cited</a:t>
            </a:r>
            <a:r>
              <a:rPr lang="nl-BE" dirty="0"/>
              <a:t> in </a:t>
            </a:r>
            <a:r>
              <a:rPr lang="nl-BE" dirty="0" err="1"/>
              <a:t>judicial</a:t>
            </a:r>
            <a:r>
              <a:rPr lang="nl-BE" dirty="0"/>
              <a:t> </a:t>
            </a:r>
            <a:r>
              <a:rPr lang="nl-BE" dirty="0" err="1"/>
              <a:t>decisions</a:t>
            </a:r>
            <a:r>
              <a:rPr lang="nl-BE" dirty="0"/>
              <a:t>, in England </a:t>
            </a:r>
            <a:r>
              <a:rPr lang="nl-BE" dirty="0" err="1"/>
              <a:t>only</a:t>
            </a:r>
            <a:r>
              <a:rPr lang="nl-BE" dirty="0"/>
              <a:t> </a:t>
            </a:r>
            <a:r>
              <a:rPr lang="nl-BE" dirty="0" err="1"/>
              <a:t>recently</a:t>
            </a:r>
            <a:r>
              <a:rPr lang="nl-BE" dirty="0"/>
              <a:t>. </a:t>
            </a:r>
          </a:p>
        </p:txBody>
      </p:sp>
    </p:spTree>
    <p:extLst>
      <p:ext uri="{BB962C8B-B14F-4D97-AF65-F5344CB8AC3E}">
        <p14:creationId xmlns:p14="http://schemas.microsoft.com/office/powerpoint/2010/main" val="434832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4.3. The Style of </a:t>
            </a:r>
            <a:r>
              <a:rPr lang="nl-BE" b="1" dirty="0" err="1"/>
              <a:t>Judicial</a:t>
            </a:r>
            <a:r>
              <a:rPr lang="nl-BE" b="1" dirty="0"/>
              <a:t> </a:t>
            </a:r>
            <a:r>
              <a:rPr lang="nl-BE" b="1" dirty="0" err="1"/>
              <a:t>Decisions</a:t>
            </a:r>
            <a:endParaRPr lang="nl-BE" b="1" dirty="0"/>
          </a:p>
        </p:txBody>
      </p:sp>
      <p:sp>
        <p:nvSpPr>
          <p:cNvPr id="3" name="Tijdelijke aanduiding voor inhoud 2"/>
          <p:cNvSpPr>
            <a:spLocks noGrp="1"/>
          </p:cNvSpPr>
          <p:nvPr>
            <p:ph idx="1"/>
          </p:nvPr>
        </p:nvSpPr>
        <p:spPr/>
        <p:txBody>
          <a:bodyPr>
            <a:normAutofit/>
          </a:bodyPr>
          <a:lstStyle/>
          <a:p>
            <a:r>
              <a:rPr lang="en-US" dirty="0"/>
              <a:t>Diverging frameworks strongly affect the way the results of the judicial reasoning are being presented. </a:t>
            </a:r>
          </a:p>
          <a:p>
            <a:r>
              <a:rPr lang="en-US" dirty="0"/>
              <a:t>Facts cannot play a (visible) role in a decision of a court, such as the </a:t>
            </a:r>
            <a:r>
              <a:rPr lang="en-US" i="1" dirty="0" err="1"/>
              <a:t>Cour</a:t>
            </a:r>
            <a:r>
              <a:rPr lang="en-US" i="1" dirty="0"/>
              <a:t> de cassation,</a:t>
            </a:r>
            <a:r>
              <a:rPr lang="en-US" dirty="0"/>
              <a:t> which has the duty to judge the decision of a lower court on its procedural and legal merits, not on its evaluation of facts. </a:t>
            </a:r>
          </a:p>
          <a:p>
            <a:r>
              <a:rPr lang="en-US" dirty="0"/>
              <a:t>Previous cases, of course, play an important role in a legal system with binding precedents.</a:t>
            </a:r>
          </a:p>
          <a:p>
            <a:r>
              <a:rPr lang="en-US" dirty="0"/>
              <a:t>Facts are so important in English judicial decisions because of the weight of precedents: they are only binding if the facts are the same on all relevant points. </a:t>
            </a:r>
            <a:endParaRPr lang="nl-BE" dirty="0"/>
          </a:p>
        </p:txBody>
      </p:sp>
    </p:spTree>
    <p:extLst>
      <p:ext uri="{BB962C8B-B14F-4D97-AF65-F5344CB8AC3E}">
        <p14:creationId xmlns:p14="http://schemas.microsoft.com/office/powerpoint/2010/main" val="2624526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 The Style of Judicial Decisions</a:t>
            </a:r>
            <a:endParaRPr lang="nl-BE" dirty="0"/>
          </a:p>
        </p:txBody>
      </p:sp>
      <p:sp>
        <p:nvSpPr>
          <p:cNvPr id="3" name="Tijdelijke aanduiding voor inhoud 2"/>
          <p:cNvSpPr>
            <a:spLocks noGrp="1"/>
          </p:cNvSpPr>
          <p:nvPr>
            <p:ph idx="1"/>
          </p:nvPr>
        </p:nvSpPr>
        <p:spPr/>
        <p:txBody>
          <a:bodyPr/>
          <a:lstStyle/>
          <a:p>
            <a:r>
              <a:rPr lang="en-US" dirty="0"/>
              <a:t>In Western societies there has been a development from legitimation of law on the basis of authority to legitimation on the basis of content. </a:t>
            </a:r>
          </a:p>
          <a:p>
            <a:r>
              <a:rPr lang="en-US" dirty="0"/>
              <a:t>For judicial decisions, this means that the French </a:t>
            </a:r>
            <a:r>
              <a:rPr lang="en-US" i="1" dirty="0" err="1"/>
              <a:t>Cour</a:t>
            </a:r>
            <a:r>
              <a:rPr lang="en-US" i="1" dirty="0"/>
              <a:t> de cassation </a:t>
            </a:r>
            <a:r>
              <a:rPr lang="en-US" dirty="0"/>
              <a:t>still represents the 19th century model in the way its decisions are drafted (apparently pure authority), whereas the German and English decisions, but also the ones of lower French courts and of the supreme administrative court, the </a:t>
            </a:r>
            <a:r>
              <a:rPr lang="en-US" i="1" dirty="0" err="1"/>
              <a:t>Conseil</a:t>
            </a:r>
            <a:r>
              <a:rPr lang="en-US" i="1" dirty="0"/>
              <a:t> </a:t>
            </a:r>
            <a:r>
              <a:rPr lang="en-US" i="1" dirty="0" err="1"/>
              <a:t>d’Etat</a:t>
            </a:r>
            <a:r>
              <a:rPr lang="en-US" dirty="0"/>
              <a:t>, tend rather to convince the reader by giving good reasons.</a:t>
            </a:r>
            <a:endParaRPr lang="nl-BE" dirty="0"/>
          </a:p>
        </p:txBody>
      </p:sp>
    </p:spTree>
    <p:extLst>
      <p:ext uri="{BB962C8B-B14F-4D97-AF65-F5344CB8AC3E}">
        <p14:creationId xmlns:p14="http://schemas.microsoft.com/office/powerpoint/2010/main" val="1831251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4.4 </a:t>
            </a:r>
            <a:r>
              <a:rPr lang="nl-BE" b="1" dirty="0"/>
              <a:t>Legal </a:t>
            </a:r>
            <a:r>
              <a:rPr lang="nl-BE" b="1" dirty="0" err="1"/>
              <a:t>Traditions</a:t>
            </a:r>
            <a:endParaRPr lang="nl-BE" b="1" dirty="0"/>
          </a:p>
        </p:txBody>
      </p:sp>
      <p:sp>
        <p:nvSpPr>
          <p:cNvPr id="3" name="Tijdelijke aanduiding voor inhoud 2"/>
          <p:cNvSpPr>
            <a:spLocks noGrp="1"/>
          </p:cNvSpPr>
          <p:nvPr>
            <p:ph idx="1"/>
          </p:nvPr>
        </p:nvSpPr>
        <p:spPr/>
        <p:txBody>
          <a:bodyPr/>
          <a:lstStyle/>
          <a:p>
            <a:r>
              <a:rPr lang="en-US" dirty="0"/>
              <a:t>World views may vary across cultures and determine the outcome of (legal) reasoning even if, in other ways, the methods of reasoning are the same. </a:t>
            </a:r>
          </a:p>
          <a:p>
            <a:r>
              <a:rPr lang="en-US" dirty="0"/>
              <a:t>Sometimes such views are deeply rooted in a long standing tradition, but in other cases the tradition is of more recent origin, replacing opposite views which were previously dominant. Nevertheless such recent traditions are generally perceived as always having been there, as being part and parcel of the national (or regional) legal culture.</a:t>
            </a:r>
            <a:endParaRPr lang="nl-BE" dirty="0"/>
          </a:p>
        </p:txBody>
      </p:sp>
    </p:spTree>
    <p:extLst>
      <p:ext uri="{BB962C8B-B14F-4D97-AF65-F5344CB8AC3E}">
        <p14:creationId xmlns:p14="http://schemas.microsoft.com/office/powerpoint/2010/main" val="3752529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Legal </a:t>
            </a:r>
            <a:r>
              <a:rPr lang="nl-BE" dirty="0" err="1"/>
              <a:t>Traditions</a:t>
            </a:r>
            <a:r>
              <a:rPr lang="nl-BE" dirty="0"/>
              <a:t>: Contract </a:t>
            </a:r>
            <a:r>
              <a:rPr lang="nl-BE" dirty="0" err="1"/>
              <a:t>Interpretation</a:t>
            </a:r>
            <a:endParaRPr lang="nl-BE" dirty="0"/>
          </a:p>
        </p:txBody>
      </p:sp>
      <p:sp>
        <p:nvSpPr>
          <p:cNvPr id="3" name="Tijdelijke aanduiding voor inhoud 2"/>
          <p:cNvSpPr>
            <a:spLocks noGrp="1"/>
          </p:cNvSpPr>
          <p:nvPr>
            <p:ph idx="1"/>
          </p:nvPr>
        </p:nvSpPr>
        <p:spPr/>
        <p:txBody>
          <a:bodyPr>
            <a:normAutofit lnSpcReduction="10000"/>
          </a:bodyPr>
          <a:lstStyle/>
          <a:p>
            <a:r>
              <a:rPr lang="en-US" dirty="0"/>
              <a:t>Varying views on contract interpretation have been dominant in the history of English, French and German law.  </a:t>
            </a:r>
          </a:p>
          <a:p>
            <a:r>
              <a:rPr lang="en-US" dirty="0"/>
              <a:t>Today it seems that ‘</a:t>
            </a:r>
            <a:r>
              <a:rPr lang="en-US" b="1" dirty="0"/>
              <a:t>objective’ interpretation</a:t>
            </a:r>
            <a:r>
              <a:rPr lang="en-US" dirty="0"/>
              <a:t>, looking only at the text of the contract (or statute), is one of the core elements determining the English legal cultural identity, whereas </a:t>
            </a:r>
            <a:r>
              <a:rPr lang="en-US" b="1" dirty="0"/>
              <a:t>‘subjective’ interpretation</a:t>
            </a:r>
            <a:r>
              <a:rPr lang="en-US" dirty="0"/>
              <a:t>, looking for the real intention of the contracting parties (or legislator), is typically French, the Germans, for their part, taking an </a:t>
            </a:r>
            <a:r>
              <a:rPr lang="en-US" b="1" dirty="0"/>
              <a:t>intermediate position</a:t>
            </a:r>
            <a:r>
              <a:rPr lang="en-US" dirty="0"/>
              <a:t> (what could reasonably have been understood by an outsider).</a:t>
            </a:r>
          </a:p>
          <a:p>
            <a:r>
              <a:rPr lang="en-US" dirty="0"/>
              <a:t>However, each of those positions has been dominant in one of the other countries on some point in history</a:t>
            </a:r>
            <a:endParaRPr lang="nl-BE" dirty="0"/>
          </a:p>
        </p:txBody>
      </p:sp>
    </p:spTree>
    <p:extLst>
      <p:ext uri="{BB962C8B-B14F-4D97-AF65-F5344CB8AC3E}">
        <p14:creationId xmlns:p14="http://schemas.microsoft.com/office/powerpoint/2010/main" val="852874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Legal </a:t>
            </a:r>
            <a:r>
              <a:rPr lang="nl-BE" dirty="0" err="1"/>
              <a:t>Traditions</a:t>
            </a:r>
            <a:r>
              <a:rPr lang="nl-BE" dirty="0"/>
              <a:t>: Contract </a:t>
            </a:r>
            <a:r>
              <a:rPr lang="nl-BE" dirty="0" err="1"/>
              <a:t>Interpretation</a:t>
            </a:r>
            <a:endParaRPr lang="nl-BE" dirty="0"/>
          </a:p>
        </p:txBody>
      </p:sp>
      <p:sp>
        <p:nvSpPr>
          <p:cNvPr id="3" name="Tijdelijke aanduiding voor inhoud 2"/>
          <p:cNvSpPr>
            <a:spLocks noGrp="1"/>
          </p:cNvSpPr>
          <p:nvPr>
            <p:ph idx="1"/>
          </p:nvPr>
        </p:nvSpPr>
        <p:spPr/>
        <p:txBody>
          <a:bodyPr>
            <a:normAutofit/>
          </a:bodyPr>
          <a:lstStyle/>
          <a:p>
            <a:r>
              <a:rPr lang="en-US" dirty="0"/>
              <a:t>In practice, however, some intermediate position seems mostly to be taken everywhere. In England the emphasis has shifted from the sheer text to its context, from the ‘objectivity’ of the text to the objectivity of the reasonable outsider:</a:t>
            </a:r>
          </a:p>
          <a:p>
            <a:r>
              <a:rPr lang="en-US" dirty="0"/>
              <a:t>“</a:t>
            </a:r>
            <a:r>
              <a:rPr lang="en-US" i="1" dirty="0"/>
              <a:t>The aim of the inquiry is not to probe the real intentions of the parties but to ascertain the contextual meaning of the relevant language. The inquiry is objective: the question is what a reasonable person, circumstanced as the actual parties were, would have understood the parties to have meant by the use of specific language</a:t>
            </a:r>
            <a:r>
              <a:rPr lang="en-US" dirty="0"/>
              <a:t>.” (Lord </a:t>
            </a:r>
            <a:r>
              <a:rPr lang="en-US" dirty="0" err="1"/>
              <a:t>Steyn</a:t>
            </a:r>
            <a:r>
              <a:rPr lang="en-US" dirty="0"/>
              <a:t>, 2004)</a:t>
            </a:r>
          </a:p>
        </p:txBody>
      </p:sp>
    </p:spTree>
    <p:extLst>
      <p:ext uri="{BB962C8B-B14F-4D97-AF65-F5344CB8AC3E}">
        <p14:creationId xmlns:p14="http://schemas.microsoft.com/office/powerpoint/2010/main" val="532203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Legal </a:t>
            </a:r>
            <a:r>
              <a:rPr lang="nl-BE" dirty="0" err="1"/>
              <a:t>Traditions</a:t>
            </a:r>
            <a:r>
              <a:rPr lang="nl-BE" dirty="0"/>
              <a:t>: Contract </a:t>
            </a:r>
            <a:r>
              <a:rPr lang="nl-BE" dirty="0" err="1"/>
              <a:t>Interpretation</a:t>
            </a:r>
            <a:endParaRPr lang="nl-BE" dirty="0"/>
          </a:p>
        </p:txBody>
      </p:sp>
      <p:sp>
        <p:nvSpPr>
          <p:cNvPr id="3" name="Tijdelijke aanduiding voor inhoud 2"/>
          <p:cNvSpPr>
            <a:spLocks noGrp="1"/>
          </p:cNvSpPr>
          <p:nvPr>
            <p:ph idx="1"/>
          </p:nvPr>
        </p:nvSpPr>
        <p:spPr/>
        <p:txBody>
          <a:bodyPr/>
          <a:lstStyle/>
          <a:p>
            <a:r>
              <a:rPr lang="en-US" dirty="0"/>
              <a:t>In 2016, a new provision was introduced into the French Civil Code (art.1188), offering a more objective interpretation of contract law, after the traditional rule kept from the 1804 Civil Code :</a:t>
            </a:r>
          </a:p>
          <a:p>
            <a:r>
              <a:rPr lang="en-US" dirty="0"/>
              <a:t>“</a:t>
            </a:r>
            <a:r>
              <a:rPr lang="en-US" i="1" dirty="0"/>
              <a:t>A contract is to be interpreted according to the common intention of the parties rather than stopping at the literal meaning of its terms</a:t>
            </a:r>
            <a:r>
              <a:rPr lang="en-US" dirty="0"/>
              <a:t>” (formerly art.1156 Cc)</a:t>
            </a:r>
          </a:p>
          <a:p>
            <a:r>
              <a:rPr lang="en-US" dirty="0"/>
              <a:t>“</a:t>
            </a:r>
            <a:r>
              <a:rPr lang="en-US" i="1" dirty="0"/>
              <a:t>Where this intention cannot be discerned, a contract is to be interpreted in the sense which a reasonable person placed in the same situation would give to it</a:t>
            </a:r>
            <a:r>
              <a:rPr lang="en-US" dirty="0"/>
              <a:t>.” (new provision)</a:t>
            </a:r>
          </a:p>
          <a:p>
            <a:endParaRPr lang="nl-BE" dirty="0"/>
          </a:p>
        </p:txBody>
      </p:sp>
    </p:spTree>
    <p:extLst>
      <p:ext uri="{BB962C8B-B14F-4D97-AF65-F5344CB8AC3E}">
        <p14:creationId xmlns:p14="http://schemas.microsoft.com/office/powerpoint/2010/main" val="3015239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5. </a:t>
            </a:r>
            <a:r>
              <a:rPr lang="nl-BE" b="1" dirty="0" err="1"/>
              <a:t>Conclusion</a:t>
            </a:r>
            <a:endParaRPr lang="nl-BE" b="1" dirty="0"/>
          </a:p>
        </p:txBody>
      </p:sp>
      <p:sp>
        <p:nvSpPr>
          <p:cNvPr id="3" name="Tijdelijke aanduiding voor inhoud 2"/>
          <p:cNvSpPr>
            <a:spLocks noGrp="1"/>
          </p:cNvSpPr>
          <p:nvPr>
            <p:ph idx="1"/>
          </p:nvPr>
        </p:nvSpPr>
        <p:spPr/>
        <p:txBody>
          <a:bodyPr/>
          <a:lstStyle/>
          <a:p>
            <a:r>
              <a:rPr lang="en-US" dirty="0"/>
              <a:t>The framework within which lawyers in different countries (have to) reason is different and that this will influence legal reasoning, at least at the level of the arguments used and the way it is presented to the outside world. </a:t>
            </a:r>
          </a:p>
          <a:p>
            <a:r>
              <a:rPr lang="en-US" dirty="0"/>
              <a:t>However, basically legal reasoning should be comparable on essential points: a combination of inductive and deductive reasoning, steered by values about good and bad, some respect for legal authorities and for tradition, for the coherence of the legal system, but also some openness to social needs.</a:t>
            </a:r>
            <a:endParaRPr lang="nl-BE" dirty="0"/>
          </a:p>
        </p:txBody>
      </p:sp>
    </p:spTree>
    <p:extLst>
      <p:ext uri="{BB962C8B-B14F-4D97-AF65-F5344CB8AC3E}">
        <p14:creationId xmlns:p14="http://schemas.microsoft.com/office/powerpoint/2010/main" val="20195835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Conclusion</a:t>
            </a:r>
            <a:endParaRPr lang="nl-BE" dirty="0"/>
          </a:p>
        </p:txBody>
      </p:sp>
      <p:sp>
        <p:nvSpPr>
          <p:cNvPr id="3" name="Tijdelijke aanduiding voor inhoud 2"/>
          <p:cNvSpPr>
            <a:spLocks noGrp="1"/>
          </p:cNvSpPr>
          <p:nvPr>
            <p:ph idx="1"/>
          </p:nvPr>
        </p:nvSpPr>
        <p:spPr/>
        <p:txBody>
          <a:bodyPr/>
          <a:lstStyle/>
          <a:p>
            <a:r>
              <a:rPr lang="en-US" dirty="0"/>
              <a:t>I hope to have shown that both the optimistic view of legal theorists and the pessimistic view of part of the </a:t>
            </a:r>
            <a:r>
              <a:rPr lang="en-US" dirty="0" err="1"/>
              <a:t>comparatists</a:t>
            </a:r>
            <a:r>
              <a:rPr lang="en-US" dirty="0"/>
              <a:t> does not fit with reality and that the underlying ways of legal reasoning are rather similar across Common Law and Civil Law notwithstanding a different framework for legal reasoning and apparent differences in the way the reasoning is presented. </a:t>
            </a:r>
          </a:p>
          <a:p>
            <a:r>
              <a:rPr lang="en-US" dirty="0"/>
              <a:t>For all legal systems we may accept “that the goal of the careful judge is nothing more pretentious than a reasonable decision.” (</a:t>
            </a:r>
            <a:r>
              <a:rPr lang="en-US" dirty="0" err="1"/>
              <a:t>R.Posner</a:t>
            </a:r>
            <a:r>
              <a:rPr lang="en-US" dirty="0"/>
              <a:t> </a:t>
            </a:r>
            <a:r>
              <a:rPr lang="en-US"/>
              <a:t>1988).  </a:t>
            </a:r>
            <a:r>
              <a:rPr lang="en-US" dirty="0"/>
              <a:t>The elements that determine that reasonableness may diverge, but the underlying reasoning will be comparable.</a:t>
            </a:r>
            <a:endParaRPr lang="nl-BE" dirty="0"/>
          </a:p>
        </p:txBody>
      </p:sp>
    </p:spTree>
    <p:extLst>
      <p:ext uri="{BB962C8B-B14F-4D97-AF65-F5344CB8AC3E}">
        <p14:creationId xmlns:p14="http://schemas.microsoft.com/office/powerpoint/2010/main" val="1751404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Tree>
    <p:extLst>
      <p:ext uri="{BB962C8B-B14F-4D97-AF65-F5344CB8AC3E}">
        <p14:creationId xmlns:p14="http://schemas.microsoft.com/office/powerpoint/2010/main" val="6779912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Tree>
    <p:extLst>
      <p:ext uri="{BB962C8B-B14F-4D97-AF65-F5344CB8AC3E}">
        <p14:creationId xmlns:p14="http://schemas.microsoft.com/office/powerpoint/2010/main" val="3317655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Cohabitants</a:t>
            </a:r>
            <a:r>
              <a:rPr lang="nl-BE" dirty="0"/>
              <a:t> as </a:t>
            </a:r>
            <a:r>
              <a:rPr lang="nl-BE" dirty="0" err="1"/>
              <a:t>Sureties</a:t>
            </a:r>
            <a:r>
              <a:rPr lang="nl-BE" dirty="0"/>
              <a:t>: France v Germany</a:t>
            </a:r>
          </a:p>
        </p:txBody>
      </p:sp>
      <p:sp>
        <p:nvSpPr>
          <p:cNvPr id="3" name="Tijdelijke aanduiding voor inhoud 2"/>
          <p:cNvSpPr>
            <a:spLocks noGrp="1"/>
          </p:cNvSpPr>
          <p:nvPr>
            <p:ph idx="1"/>
          </p:nvPr>
        </p:nvSpPr>
        <p:spPr/>
        <p:txBody>
          <a:bodyPr>
            <a:normAutofit lnSpcReduction="10000"/>
          </a:bodyPr>
          <a:lstStyle/>
          <a:p>
            <a:r>
              <a:rPr lang="nl-BE" dirty="0" err="1"/>
              <a:t>Compare</a:t>
            </a:r>
            <a:r>
              <a:rPr lang="nl-BE" dirty="0"/>
              <a:t>:</a:t>
            </a:r>
          </a:p>
          <a:p>
            <a:r>
              <a:rPr lang="en-US" dirty="0"/>
              <a:t>“</a:t>
            </a:r>
            <a:r>
              <a:rPr lang="en-US" i="1" dirty="0"/>
              <a:t>There is also duress where one contracting party </a:t>
            </a:r>
            <a:r>
              <a:rPr lang="en-US" b="1" i="1" dirty="0"/>
              <a:t>exploits</a:t>
            </a:r>
            <a:r>
              <a:rPr lang="en-US" i="1" dirty="0"/>
              <a:t> the other’s </a:t>
            </a:r>
            <a:r>
              <a:rPr lang="en-US" b="1" i="1" dirty="0"/>
              <a:t>state of dependence </a:t>
            </a:r>
            <a:r>
              <a:rPr lang="en-US" i="1" dirty="0"/>
              <a:t>and obtains an undertaking to which the latter would not have agreed in the absence of such constraint, and gains from it a </a:t>
            </a:r>
            <a:r>
              <a:rPr lang="en-US" b="1" i="1" dirty="0"/>
              <a:t>manifestly excessive </a:t>
            </a:r>
            <a:r>
              <a:rPr lang="en-US" i="1" dirty="0"/>
              <a:t>advantage</a:t>
            </a:r>
            <a:r>
              <a:rPr lang="en-US" dirty="0"/>
              <a:t>.” (art.1143 French CC)</a:t>
            </a:r>
          </a:p>
          <a:p>
            <a:r>
              <a:rPr lang="en-US" dirty="0"/>
              <a:t>“</a:t>
            </a:r>
            <a:r>
              <a:rPr lang="en-US" i="1" dirty="0"/>
              <a:t>any legal transaction is void by which a person, through </a:t>
            </a:r>
            <a:r>
              <a:rPr lang="en-US" b="1" i="1" dirty="0"/>
              <a:t>exploiting</a:t>
            </a:r>
            <a:r>
              <a:rPr lang="en-US" i="1" dirty="0"/>
              <a:t> another’s </a:t>
            </a:r>
            <a:r>
              <a:rPr lang="en-US" b="1" i="1" dirty="0"/>
              <a:t>predicament, inexperience, lack of </a:t>
            </a:r>
            <a:r>
              <a:rPr lang="en-US" b="1" i="1" dirty="0" err="1"/>
              <a:t>judgement</a:t>
            </a:r>
            <a:r>
              <a:rPr lang="en-US" b="1" i="1" dirty="0"/>
              <a:t> or considerable weakness of will</a:t>
            </a:r>
            <a:r>
              <a:rPr lang="en-US" i="1" dirty="0"/>
              <a:t>, causes economic benefits to be promised or granted to himself or a third party in return for a performance, if these economic benefits are </a:t>
            </a:r>
            <a:r>
              <a:rPr lang="en-US" b="1" i="1" dirty="0"/>
              <a:t>conspicuously disproportionate</a:t>
            </a:r>
            <a:r>
              <a:rPr lang="en-US" i="1" dirty="0"/>
              <a:t> to the performance</a:t>
            </a:r>
            <a:r>
              <a:rPr lang="en-US" dirty="0"/>
              <a:t>.” (§138 German CC)</a:t>
            </a:r>
            <a:endParaRPr lang="nl-BE" dirty="0"/>
          </a:p>
        </p:txBody>
      </p:sp>
    </p:spTree>
    <p:extLst>
      <p:ext uri="{BB962C8B-B14F-4D97-AF65-F5344CB8AC3E}">
        <p14:creationId xmlns:p14="http://schemas.microsoft.com/office/powerpoint/2010/main" val="2218863318"/>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2963</TotalTime>
  <Words>5723</Words>
  <Application>Microsoft Macintosh PowerPoint</Application>
  <PresentationFormat>Widescreen</PresentationFormat>
  <Paragraphs>186</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Calibri Light</vt:lpstr>
      <vt:lpstr>Kantoorthema</vt:lpstr>
      <vt:lpstr>Do Judges Reason Differently on Both Sides of the Channel?</vt:lpstr>
      <vt:lpstr>1. Mystification</vt:lpstr>
      <vt:lpstr>Inductive v Deductive Reasoning</vt:lpstr>
      <vt:lpstr>Comparative Law v Legal Theory</vt:lpstr>
      <vt:lpstr>PowerPoint Presentation</vt:lpstr>
      <vt:lpstr>2. Deductive v Inductive Reasoning 2.1 Common Law Reasoning </vt:lpstr>
      <vt:lpstr>Common Law Reasoning</vt:lpstr>
      <vt:lpstr>Common Law Reasoning</vt:lpstr>
      <vt:lpstr>Common Law Reasoning: White v Jones</vt:lpstr>
      <vt:lpstr>Common Law Reasoning: White v Jones</vt:lpstr>
      <vt:lpstr>Common Law Reasoning: statutes</vt:lpstr>
      <vt:lpstr>Common Law Reasoning: Coherence</vt:lpstr>
      <vt:lpstr>2.2 Continental Reasoning</vt:lpstr>
      <vt:lpstr>Continental Reasoning: Some Cases A. Male Adultery</vt:lpstr>
      <vt:lpstr>Male Adultery</vt:lpstr>
      <vt:lpstr>Male Adultery</vt:lpstr>
      <vt:lpstr>Continental Reasoning: Cases B. Abuse of Rights</vt:lpstr>
      <vt:lpstr>Abuse of Rights</vt:lpstr>
      <vt:lpstr>Abuse of Rights</vt:lpstr>
      <vt:lpstr>Abuse of Rights &amp; Common Law</vt:lpstr>
      <vt:lpstr>Abuse of Rights: Continental v Common Law</vt:lpstr>
      <vt:lpstr>C. Cohabitants as Sureties</vt:lpstr>
      <vt:lpstr>Cohabitants as Sureties: German Cases</vt:lpstr>
      <vt:lpstr>Cohabitants as Sureties: English Case</vt:lpstr>
      <vt:lpstr>Cohabitants as Sureties: English Case</vt:lpstr>
      <vt:lpstr>Cohabitants as Sureties: Comparison</vt:lpstr>
      <vt:lpstr>Cohabitants as Sureties: France</vt:lpstr>
      <vt:lpstr>3. Rights v Remedies</vt:lpstr>
      <vt:lpstr>Rights v Remedies</vt:lpstr>
      <vt:lpstr>Rights v Remedies</vt:lpstr>
      <vt:lpstr>4. Reasoning within Diverging Frameworks</vt:lpstr>
      <vt:lpstr>Reasoning within Diverging Frameworks</vt:lpstr>
      <vt:lpstr>Reasoning within a Diverging Framework</vt:lpstr>
      <vt:lpstr>Reasoning within Diverging Frameworks</vt:lpstr>
      <vt:lpstr>4.1 The Role of Courts</vt:lpstr>
      <vt:lpstr>The Changed Role of Courts on the Continent</vt:lpstr>
      <vt:lpstr>4.2 The Legal Profession</vt:lpstr>
      <vt:lpstr>4.3. The Style of Judicial Decisions</vt:lpstr>
      <vt:lpstr> The Style of Judicial Decisions</vt:lpstr>
      <vt:lpstr>4.4 Legal Traditions</vt:lpstr>
      <vt:lpstr>Legal Traditions: Contract Interpretation</vt:lpstr>
      <vt:lpstr>Legal Traditions: Contract Interpretation</vt:lpstr>
      <vt:lpstr>Legal Traditions: Contract Interpretation</vt:lpstr>
      <vt:lpstr>5. Conclusion</vt:lpstr>
      <vt:lpstr>Conclusion</vt:lpstr>
      <vt:lpstr>PowerPoint Presentation</vt:lpstr>
      <vt:lpstr>PowerPoint Presentation</vt:lpstr>
      <vt:lpstr>Cohabitants as Sureties: France v Germany</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Judges Reason Differently on Both Sides of the Channel?</dc:title>
  <dc:creator>Mark Van Hoecke</dc:creator>
  <cp:lastModifiedBy>yseult marique</cp:lastModifiedBy>
  <cp:revision>43</cp:revision>
  <cp:lastPrinted>2018-09-02T09:00:17Z</cp:lastPrinted>
  <dcterms:created xsi:type="dcterms:W3CDTF">2018-08-27T07:20:44Z</dcterms:created>
  <dcterms:modified xsi:type="dcterms:W3CDTF">2018-10-15T08:14:04Z</dcterms:modified>
</cp:coreProperties>
</file>